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5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35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305181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457950" y="6429692"/>
            <a:ext cx="2057400" cy="218441"/>
          </a:xfrm>
          <a:prstGeom prst="rect">
            <a:avLst/>
          </a:prstGeom>
        </p:spPr>
        <p:txBody>
          <a:bodyPr lIns="0" tIns="0" rIns="0" bIns="0" anchor="ctr"/>
          <a:lstStyle>
            <a:lvl1pPr defTabSz="685800"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460" name="CF4EDF55-6684-4934-A80B-FC031E4BC1AD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1624" y="1060182"/>
            <a:ext cx="3456068" cy="5194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561" y="1060182"/>
            <a:ext cx="5184445" cy="5194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04800" y="168274"/>
            <a:ext cx="6297563" cy="616720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Health and Welfare Team</a:t>
            </a:r>
          </a:p>
        </p:txBody>
      </p:sp>
      <p:sp>
        <p:nvSpPr>
          <p:cNvPr id="71" name="Shape 71"/>
          <p:cNvSpPr/>
          <p:nvPr/>
        </p:nvSpPr>
        <p:spPr>
          <a:xfrm>
            <a:off x="465513" y="1066800"/>
            <a:ext cx="8296102" cy="525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0" indent="-457200">
              <a:spcBef>
                <a:spcPts val="1900"/>
              </a:spcBef>
              <a:buSzPct val="100000"/>
              <a:buFont typeface="Wingdings" panose="05000000000000000000" pitchFamily="2" charset="2"/>
              <a:buChar char="§"/>
            </a:pPr>
            <a:r>
              <a:rPr sz="3200" dirty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Psychosocial support program / critical incident stress debriefing</a:t>
            </a:r>
          </a:p>
          <a:p>
            <a:pPr marL="457200" lvl="0" indent="-457200">
              <a:spcBef>
                <a:spcPts val="1900"/>
              </a:spcBef>
              <a:buSzPct val="100000"/>
              <a:buFont typeface="Wingdings" panose="05000000000000000000" pitchFamily="2" charset="2"/>
              <a:buChar char="§"/>
            </a:pPr>
            <a:r>
              <a:rPr sz="3200" dirty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Health and medical assistance</a:t>
            </a:r>
          </a:p>
          <a:p>
            <a:pPr marL="457200" lvl="0" indent="-457200">
              <a:spcBef>
                <a:spcPts val="1900"/>
              </a:spcBef>
              <a:buSzPct val="100000"/>
              <a:buFont typeface="Wingdings" panose="05000000000000000000" pitchFamily="2" charset="2"/>
              <a:buChar char="§"/>
            </a:pPr>
            <a:r>
              <a:rPr sz="3200" dirty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Water and sanitation</a:t>
            </a:r>
          </a:p>
          <a:p>
            <a:pPr marL="457200" lvl="0" indent="-457200">
              <a:spcBef>
                <a:spcPts val="1900"/>
              </a:spcBef>
              <a:buSzPct val="100000"/>
              <a:buFont typeface="Wingdings" panose="05000000000000000000" pitchFamily="2" charset="2"/>
              <a:buChar char="§"/>
            </a:pPr>
            <a:r>
              <a:rPr sz="3200" dirty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Public health in emergencies and disease prevention education</a:t>
            </a:r>
          </a:p>
          <a:p>
            <a:pPr marL="457200" lvl="0" indent="-457200">
              <a:spcBef>
                <a:spcPts val="1900"/>
              </a:spcBef>
              <a:buSzPct val="100000"/>
              <a:buFont typeface="Wingdings" panose="05000000000000000000" pitchFamily="2" charset="2"/>
              <a:buChar char="§"/>
            </a:pPr>
            <a:r>
              <a:rPr sz="3200" dirty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Livelihood program</a:t>
            </a:r>
          </a:p>
          <a:p>
            <a:pPr marL="457200" lvl="0" indent="-457200">
              <a:spcBef>
                <a:spcPts val="1900"/>
              </a:spcBef>
              <a:buSzPct val="100000"/>
              <a:buFont typeface="Wingdings" panose="05000000000000000000" pitchFamily="2" charset="2"/>
              <a:buChar char="§"/>
            </a:pPr>
            <a:r>
              <a:rPr sz="3200" dirty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Home health care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04800" y="168274"/>
            <a:ext cx="5915025" cy="616720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Volunteer Blood Donors</a:t>
            </a:r>
          </a:p>
        </p:txBody>
      </p:sp>
      <p:sp>
        <p:nvSpPr>
          <p:cNvPr id="76" name="Shape 76"/>
          <p:cNvSpPr/>
          <p:nvPr/>
        </p:nvSpPr>
        <p:spPr>
          <a:xfrm>
            <a:off x="762000" y="1965325"/>
            <a:ext cx="7620000" cy="3017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2100"/>
              </a:spcBef>
            </a:pPr>
            <a:r>
              <a:rPr sz="3600">
                <a:effectLst>
                  <a:outerShdw blurRad="12700" dist="25400" dir="2700000" rotWithShape="0">
                    <a:srgbClr val="DDDDDD"/>
                  </a:outerShdw>
                </a:effectLst>
              </a:rPr>
              <a:t>&gt; Availability of blood and blood products during disaster, disease outbreaks and blood lean month</a:t>
            </a:r>
          </a:p>
          <a:p>
            <a:pPr lvl="0">
              <a:spcBef>
                <a:spcPts val="2100"/>
              </a:spcBef>
            </a:pPr>
            <a:r>
              <a:rPr sz="3600">
                <a:effectLst>
                  <a:outerShdw blurRad="12700" dist="25400" dir="2700000" rotWithShape="0">
                    <a:srgbClr val="DDDDDD"/>
                  </a:outerShdw>
                </a:effectLst>
              </a:rPr>
              <a:t>&gt; Network of volunteer blood donors and recruiters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98989"/>
                </a:solidFill>
              </a:rPr>
              <a:t>12</a:t>
            </a:fld>
            <a:endParaRPr sz="900">
              <a:solidFill>
                <a:srgbClr val="898989"/>
              </a:solidFill>
            </a:endParaRPr>
          </a:p>
        </p:txBody>
      </p:sp>
      <p:pic>
        <p:nvPicPr>
          <p:cNvPr id="1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0183" y="160646"/>
            <a:ext cx="6523634" cy="6536708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79" name="Shape 79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04800" y="168274"/>
            <a:ext cx="5976144" cy="616720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Red Cross 143 Strategy</a:t>
            </a:r>
          </a:p>
        </p:txBody>
      </p:sp>
      <p:sp>
        <p:nvSpPr>
          <p:cNvPr id="81" name="Shape 81"/>
          <p:cNvSpPr/>
          <p:nvPr/>
        </p:nvSpPr>
        <p:spPr>
          <a:xfrm>
            <a:off x="228600" y="2209800"/>
            <a:ext cx="6052344" cy="4175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33400" lvl="0" indent="-533400">
              <a:spcBef>
                <a:spcPts val="600"/>
              </a:spcBef>
              <a:buSzPct val="100000"/>
              <a:buChar char="•"/>
            </a:pPr>
            <a:r>
              <a:rPr sz="2800" i="1" dirty="0"/>
              <a:t>Get the disaster report out to  the world </a:t>
            </a:r>
          </a:p>
          <a:p>
            <a:pPr marL="533400" lvl="0" indent="-533400">
              <a:spcBef>
                <a:spcPts val="600"/>
              </a:spcBef>
              <a:buSzPct val="100000"/>
              <a:buChar char="•"/>
            </a:pPr>
            <a:r>
              <a:rPr sz="2800" i="1" dirty="0"/>
              <a:t>Be able to help immediately     on the ground</a:t>
            </a:r>
          </a:p>
          <a:p>
            <a:pPr marL="533400" lvl="0" indent="-533400">
              <a:spcBef>
                <a:spcPts val="600"/>
              </a:spcBef>
              <a:buSzPct val="100000"/>
              <a:buChar char="•"/>
            </a:pPr>
            <a:r>
              <a:rPr sz="2800" i="1" dirty="0"/>
              <a:t>NHQ and IFRC and other 143 units can provide immediate assistance and able to prepare long term relief and rehabilitation </a:t>
            </a:r>
          </a:p>
          <a:p>
            <a:pPr marL="342900" lvl="0" indent="-342900">
              <a:spcBef>
                <a:spcPts val="400"/>
              </a:spcBef>
            </a:pPr>
            <a:endParaRPr sz="2800" i="1" dirty="0"/>
          </a:p>
        </p:txBody>
      </p:sp>
      <p:sp>
        <p:nvSpPr>
          <p:cNvPr id="82" name="Shape 82"/>
          <p:cNvSpPr/>
          <p:nvPr/>
        </p:nvSpPr>
        <p:spPr>
          <a:xfrm>
            <a:off x="304800" y="1143000"/>
            <a:ext cx="8610600" cy="92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sz="3200">
                <a:solidFill>
                  <a:srgbClr val="FF2929"/>
                </a:solidFill>
              </a:rPr>
              <a:t>“</a:t>
            </a:r>
            <a:r>
              <a:rPr sz="3200">
                <a:solidFill>
                  <a:srgbClr val="FF0000"/>
                </a:solidFill>
              </a:rPr>
              <a:t>Using Cell Phones / Computers etc., 143 volunteers will:” </a:t>
            </a:r>
          </a:p>
        </p:txBody>
      </p:sp>
      <p:pic>
        <p:nvPicPr>
          <p:cNvPr id="83" name="IMG_2336.jpg" descr="IMG_233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2895600"/>
            <a:ext cx="2257425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86" name="Shape 86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grpSp>
        <p:nvGrpSpPr>
          <p:cNvPr id="89" name="Group 89"/>
          <p:cNvGrpSpPr/>
          <p:nvPr/>
        </p:nvGrpSpPr>
        <p:grpSpPr>
          <a:xfrm>
            <a:off x="533400" y="1178673"/>
            <a:ext cx="3352800" cy="1909854"/>
            <a:chOff x="0" y="0"/>
            <a:chExt cx="3352800" cy="1909852"/>
          </a:xfrm>
        </p:grpSpPr>
        <p:sp>
          <p:nvSpPr>
            <p:cNvPr id="87" name="Shape 87"/>
            <p:cNvSpPr/>
            <p:nvPr/>
          </p:nvSpPr>
          <p:spPr>
            <a:xfrm>
              <a:off x="0" y="40526"/>
              <a:ext cx="3352800" cy="1828801"/>
            </a:xfrm>
            <a:prstGeom prst="rect">
              <a:avLst/>
            </a:prstGeom>
            <a:solidFill>
              <a:srgbClr val="FFFFFF"/>
            </a:solidFill>
            <a:ln w="127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336114" y="-1"/>
              <a:ext cx="2680572" cy="1909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/>
              <a:endParaRPr sz="2400"/>
            </a:p>
            <a:p>
              <a:pPr lvl="0" algn="ctr"/>
              <a:r>
                <a:rPr sz="2500"/>
                <a:t>Always READY</a:t>
              </a:r>
            </a:p>
            <a:p>
              <a:pPr lvl="0" algn="ctr"/>
              <a:r>
                <a:rPr sz="2500"/>
                <a:t>(predict, plan, </a:t>
              </a:r>
            </a:p>
            <a:p>
              <a:pPr lvl="0" algn="ctr"/>
              <a:r>
                <a:rPr sz="2500"/>
                <a:t>prepare, practice)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800600" y="1128081"/>
            <a:ext cx="3886200" cy="2011038"/>
            <a:chOff x="0" y="0"/>
            <a:chExt cx="3886200" cy="2011037"/>
          </a:xfrm>
        </p:grpSpPr>
        <p:sp>
          <p:nvSpPr>
            <p:cNvPr id="90" name="Shape 90"/>
            <p:cNvSpPr/>
            <p:nvPr/>
          </p:nvSpPr>
          <p:spPr>
            <a:xfrm>
              <a:off x="0" y="91118"/>
              <a:ext cx="3886200" cy="1828801"/>
            </a:xfrm>
            <a:prstGeom prst="rect">
              <a:avLst/>
            </a:prstGeom>
            <a:solidFill>
              <a:srgbClr val="FFFFFF"/>
            </a:solidFill>
            <a:ln w="127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600"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71445" y="-1"/>
              <a:ext cx="2343310" cy="2011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/>
              <a:endParaRPr sz="2400"/>
            </a:p>
            <a:p>
              <a:pPr lvl="0" algn="ctr"/>
              <a:r>
                <a:rPr sz="2600"/>
                <a:t>First to</a:t>
              </a:r>
            </a:p>
            <a:p>
              <a:pPr lvl="0" algn="ctr"/>
              <a:r>
                <a:rPr sz="2600"/>
                <a:t>Report, Cope, </a:t>
              </a:r>
            </a:p>
            <a:p>
              <a:pPr lvl="0" algn="ctr"/>
              <a:r>
                <a:rPr sz="2600"/>
                <a:t>Mitigate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434766" y="4191000"/>
            <a:ext cx="2159668" cy="1676400"/>
            <a:chOff x="0" y="0"/>
            <a:chExt cx="2159667" cy="1676400"/>
          </a:xfrm>
        </p:grpSpPr>
        <p:sp>
          <p:nvSpPr>
            <p:cNvPr id="93" name="Shape 93"/>
            <p:cNvSpPr/>
            <p:nvPr/>
          </p:nvSpPr>
          <p:spPr>
            <a:xfrm>
              <a:off x="13033" y="0"/>
              <a:ext cx="2133601" cy="1676400"/>
            </a:xfrm>
            <a:prstGeom prst="rect">
              <a:avLst/>
            </a:prstGeom>
            <a:solidFill>
              <a:srgbClr val="FFFFFF"/>
            </a:solidFill>
            <a:ln w="127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600"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404181"/>
              <a:ext cx="2159668" cy="868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/>
              <a:r>
                <a:rPr sz="2600"/>
                <a:t>First to</a:t>
              </a:r>
            </a:p>
            <a:p>
              <a:pPr lvl="0" algn="ctr"/>
              <a:r>
                <a:rPr sz="2600"/>
                <a:t>Provide Relief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5257800" y="4114800"/>
            <a:ext cx="2514600" cy="1828800"/>
            <a:chOff x="0" y="0"/>
            <a:chExt cx="2514599" cy="1828800"/>
          </a:xfrm>
        </p:grpSpPr>
        <p:sp>
          <p:nvSpPr>
            <p:cNvPr id="96" name="Shape 96"/>
            <p:cNvSpPr/>
            <p:nvPr/>
          </p:nvSpPr>
          <p:spPr>
            <a:xfrm>
              <a:off x="0" y="0"/>
              <a:ext cx="2514600" cy="1828800"/>
            </a:xfrm>
            <a:prstGeom prst="rect">
              <a:avLst/>
            </a:prstGeom>
            <a:solidFill>
              <a:srgbClr val="FFFFFF"/>
            </a:solidFill>
            <a:ln w="127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333295" y="480381"/>
              <a:ext cx="1848010" cy="868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/>
              <a:r>
                <a:rPr sz="2600"/>
                <a:t>First to</a:t>
              </a:r>
            </a:p>
            <a:p>
              <a:pPr lvl="0" algn="ctr"/>
              <a:r>
                <a:rPr sz="2600"/>
                <a:t>Rehabilitate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2590799" y="1752600"/>
            <a:ext cx="3962402" cy="3810000"/>
            <a:chOff x="0" y="0"/>
            <a:chExt cx="3962400" cy="3809999"/>
          </a:xfrm>
        </p:grpSpPr>
        <p:grpSp>
          <p:nvGrpSpPr>
            <p:cNvPr id="103" name="Group 103"/>
            <p:cNvGrpSpPr/>
            <p:nvPr/>
          </p:nvGrpSpPr>
          <p:grpSpPr>
            <a:xfrm>
              <a:off x="-1" y="0"/>
              <a:ext cx="3962402" cy="2540001"/>
              <a:chOff x="0" y="0"/>
              <a:chExt cx="3962400" cy="2539999"/>
            </a:xfrm>
          </p:grpSpPr>
          <p:sp>
            <p:nvSpPr>
              <p:cNvPr id="99" name="Shape 99"/>
              <p:cNvSpPr/>
              <p:nvPr/>
            </p:nvSpPr>
            <p:spPr>
              <a:xfrm>
                <a:off x="1320800" y="0"/>
                <a:ext cx="1320801" cy="127000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-1" y="1270000"/>
                <a:ext cx="1320801" cy="127000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1320800" y="1270000"/>
                <a:ext cx="1320801" cy="127000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2641600" y="1270000"/>
                <a:ext cx="1320801" cy="127000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04" name="Shape 104"/>
            <p:cNvSpPr/>
            <p:nvPr/>
          </p:nvSpPr>
          <p:spPr>
            <a:xfrm>
              <a:off x="1320800" y="2540000"/>
              <a:ext cx="1320801" cy="127000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 advAuto="0"/>
      <p:bldP spid="92" grpId="2" animBg="1" advAuto="0"/>
      <p:bldP spid="95" grpId="3" animBg="1" advAuto="0"/>
      <p:bldP spid="98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990600" y="179320"/>
            <a:ext cx="70866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>
                <a:effectLst>
                  <a:outerShdw blurRad="12700" dist="25400" dir="2700000" rotWithShape="0">
                    <a:srgbClr val="DDDDDD"/>
                  </a:outerShdw>
                </a:effectLst>
              </a:rPr>
              <a:t>How Does 143 Work?</a:t>
            </a:r>
          </a:p>
        </p:txBody>
      </p:sp>
      <p:grpSp>
        <p:nvGrpSpPr>
          <p:cNvPr id="404" name="Group 404"/>
          <p:cNvGrpSpPr/>
          <p:nvPr/>
        </p:nvGrpSpPr>
        <p:grpSpPr>
          <a:xfrm>
            <a:off x="1424987" y="1066800"/>
            <a:ext cx="6668088" cy="5181600"/>
            <a:chOff x="0" y="0"/>
            <a:chExt cx="6668087" cy="5181600"/>
          </a:xfrm>
        </p:grpSpPr>
        <p:pic>
          <p:nvPicPr>
            <p:cNvPr id="110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09108" y="0"/>
              <a:ext cx="3705605" cy="51816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53881" dir="2700000" rotWithShape="0">
                <a:srgbClr val="000000"/>
              </a:outerShdw>
            </a:effectLst>
          </p:spPr>
        </p:pic>
        <p:sp>
          <p:nvSpPr>
            <p:cNvPr id="111" name="Shape 111"/>
            <p:cNvSpPr/>
            <p:nvPr/>
          </p:nvSpPr>
          <p:spPr>
            <a:xfrm>
              <a:off x="2949621" y="925285"/>
              <a:ext cx="1" cy="74023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V="1">
              <a:off x="2263662" y="2159000"/>
              <a:ext cx="548768" cy="141877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flipH="1" flipV="1">
              <a:off x="3429792" y="2282371"/>
              <a:ext cx="1028938" cy="178888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088082" y="863599"/>
              <a:ext cx="1" cy="801916"/>
            </a:xfrm>
            <a:prstGeom prst="line">
              <a:avLst/>
            </a:prstGeom>
            <a:noFill/>
            <a:ln w="28575" cap="flat">
              <a:solidFill>
                <a:srgbClr val="000099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flipH="1" flipV="1">
              <a:off x="3429792" y="2035628"/>
              <a:ext cx="617363" cy="431801"/>
            </a:xfrm>
            <a:prstGeom prst="line">
              <a:avLst/>
            </a:prstGeom>
            <a:noFill/>
            <a:ln w="9525" cap="flat">
              <a:solidFill>
                <a:srgbClr val="000099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 flipV="1">
              <a:off x="3292600" y="2097314"/>
              <a:ext cx="411576" cy="185057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3155408" y="925285"/>
              <a:ext cx="137193" cy="74023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70024" y="1913542"/>
              <a:ext cx="1439085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GENEVA</a:t>
              </a:r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1577704" y="1850571"/>
              <a:ext cx="1166130" cy="863601"/>
            </a:xfrm>
            <a:prstGeom prst="line">
              <a:avLst/>
            </a:prstGeom>
            <a:noFill/>
            <a:ln w="57150" cap="flat">
              <a:solidFill>
                <a:srgbClr val="0000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303320" y="740228"/>
              <a:ext cx="1440514" cy="1417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</a:lvl1pPr>
            </a:lstStyle>
            <a:p>
              <a:pPr lvl="0"/>
              <a:r>
                <a:t>NHQ Generates National Assistance First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3516085"/>
              <a:ext cx="1441942" cy="14174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</a:lvl1pPr>
            </a:lstStyle>
            <a:p>
              <a:pPr lvl="0"/>
              <a:r>
                <a:t>International Appeal &amp; Assistance in Case of Need</a:t>
              </a:r>
            </a:p>
          </p:txBody>
        </p:sp>
        <p:pic>
          <p:nvPicPr>
            <p:cNvPr id="122" name="Texting_on_m1082022.jpg" descr="Texting_on_m108202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50261" y="1172028"/>
              <a:ext cx="1766344" cy="1665515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</p:pic>
        <p:sp>
          <p:nvSpPr>
            <p:cNvPr id="123" name="Shape 123"/>
            <p:cNvSpPr/>
            <p:nvPr/>
          </p:nvSpPr>
          <p:spPr>
            <a:xfrm flipH="1">
              <a:off x="3292600" y="1788885"/>
              <a:ext cx="1303322" cy="1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4801708" y="2960914"/>
              <a:ext cx="1866380" cy="884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pPr lvl="0"/>
              <a:r>
                <a:t>143 Volunteers Texting Information </a:t>
              </a:r>
            </a:p>
          </p:txBody>
        </p:sp>
        <p:pic>
          <p:nvPicPr>
            <p:cNvPr id="125" name="ifrc logo.png" descr="ifrc logo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590800"/>
              <a:ext cx="1509109" cy="9252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6" name="Shape 126"/>
            <p:cNvSpPr/>
            <p:nvPr/>
          </p:nvSpPr>
          <p:spPr>
            <a:xfrm flipV="1">
              <a:off x="1577704" y="2035628"/>
              <a:ext cx="1166130" cy="925287"/>
            </a:xfrm>
            <a:prstGeom prst="line">
              <a:avLst/>
            </a:prstGeom>
            <a:noFill/>
            <a:ln w="57150" cap="flat">
              <a:solidFill>
                <a:srgbClr val="0000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flipH="1" flipV="1">
              <a:off x="3086812" y="2158999"/>
              <a:ext cx="205789" cy="22823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139" name="Group 139"/>
            <p:cNvGrpSpPr/>
            <p:nvPr/>
          </p:nvGrpSpPr>
          <p:grpSpPr>
            <a:xfrm>
              <a:off x="2812429" y="1665514"/>
              <a:ext cx="411576" cy="431801"/>
              <a:chOff x="0" y="0"/>
              <a:chExt cx="411575" cy="431800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0" y="-1"/>
                <a:ext cx="411576" cy="431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64762" y="69109"/>
                <a:ext cx="281244" cy="295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35" name="Group 135"/>
              <p:cNvGrpSpPr/>
              <p:nvPr/>
            </p:nvGrpSpPr>
            <p:grpSpPr>
              <a:xfrm>
                <a:off x="81507" y="85513"/>
                <a:ext cx="249973" cy="262256"/>
                <a:chOff x="0" y="0"/>
                <a:chExt cx="249971" cy="262255"/>
              </a:xfrm>
            </p:grpSpPr>
            <p:sp>
              <p:nvSpPr>
                <p:cNvPr id="130" name="Shape 130"/>
                <p:cNvSpPr/>
                <p:nvPr/>
              </p:nvSpPr>
              <p:spPr>
                <a:xfrm>
                  <a:off x="83323" y="-1"/>
                  <a:ext cx="83325" cy="87420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83323" y="87418"/>
                  <a:ext cx="83325" cy="87419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2" name="Shape 132"/>
                <p:cNvSpPr/>
                <p:nvPr/>
              </p:nvSpPr>
              <p:spPr>
                <a:xfrm>
                  <a:off x="83323" y="174836"/>
                  <a:ext cx="83325" cy="87420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3" name="Shape 133"/>
                <p:cNvSpPr/>
                <p:nvPr/>
              </p:nvSpPr>
              <p:spPr>
                <a:xfrm>
                  <a:off x="166647" y="87418"/>
                  <a:ext cx="83325" cy="87419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4" name="Shape 134"/>
                <p:cNvSpPr/>
                <p:nvPr/>
              </p:nvSpPr>
              <p:spPr>
                <a:xfrm>
                  <a:off x="-1" y="87418"/>
                  <a:ext cx="83325" cy="87419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36" name="Shape 136"/>
              <p:cNvSpPr/>
              <p:nvPr/>
            </p:nvSpPr>
            <p:spPr>
              <a:xfrm>
                <a:off x="7061" y="10900"/>
                <a:ext cx="397050" cy="4114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/>
              </a:bodyPr>
              <a:lstStyle/>
              <a:p>
                <a:pPr lvl="0" algn="ctr" defTabSz="365760"/>
                <a:r>
                  <a:rPr sz="3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3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5797" y="298132"/>
                <a:ext cx="19370" cy="20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342273" y="302048"/>
                <a:ext cx="19369" cy="20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2881025" y="925285"/>
              <a:ext cx="177207" cy="185058"/>
              <a:chOff x="0" y="0"/>
              <a:chExt cx="177205" cy="185057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47" name="Group 147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142" name="Shape 142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3" name="Shape 143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5" name="Shape 145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6" name="Shape 146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48" name="Shape 148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>
              <a:off x="3224004" y="925285"/>
              <a:ext cx="177207" cy="185058"/>
              <a:chOff x="0" y="0"/>
              <a:chExt cx="177205" cy="185057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59" name="Group 159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154" name="Shape 154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6" name="Shape 156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7" name="Shape 157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60" name="Shape 160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75" name="Group 175"/>
            <p:cNvGrpSpPr/>
            <p:nvPr/>
          </p:nvGrpSpPr>
          <p:grpSpPr>
            <a:xfrm>
              <a:off x="2949621" y="1233714"/>
              <a:ext cx="177207" cy="185058"/>
              <a:chOff x="0" y="0"/>
              <a:chExt cx="177205" cy="185057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71" name="Group 171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166" name="Shape 166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8" name="Shape 168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9" name="Shape 169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70" name="Shape 170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72" name="Shape 172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3292600" y="1233714"/>
              <a:ext cx="177207" cy="185058"/>
              <a:chOff x="0" y="0"/>
              <a:chExt cx="177205" cy="185057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83" name="Group 183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178" name="Shape 178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79" name="Shape 179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80" name="Shape 180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81" name="Shape 181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82" name="Shape 182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84" name="Shape 184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99" name="Group 199"/>
            <p:cNvGrpSpPr/>
            <p:nvPr/>
          </p:nvGrpSpPr>
          <p:grpSpPr>
            <a:xfrm>
              <a:off x="2195066" y="3331028"/>
              <a:ext cx="177207" cy="185058"/>
              <a:chOff x="0" y="0"/>
              <a:chExt cx="177205" cy="185057"/>
            </a:xfrm>
          </p:grpSpPr>
          <p:sp>
            <p:nvSpPr>
              <p:cNvPr id="188" name="Shape 188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95" name="Group 195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190" name="Shape 190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91" name="Shape 191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92" name="Shape 192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93" name="Shape 193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96" name="Shape 196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3224004" y="4318000"/>
              <a:ext cx="177207" cy="185058"/>
              <a:chOff x="0" y="0"/>
              <a:chExt cx="177205" cy="185057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07" name="Group 207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202" name="Shape 202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4" name="Shape 204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5" name="Shape 205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6" name="Shape 206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08" name="Shape 208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23" name="Group 223"/>
            <p:cNvGrpSpPr/>
            <p:nvPr/>
          </p:nvGrpSpPr>
          <p:grpSpPr>
            <a:xfrm>
              <a:off x="3635579" y="3886200"/>
              <a:ext cx="177207" cy="185058"/>
              <a:chOff x="0" y="0"/>
              <a:chExt cx="177205" cy="185057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19" name="Group 219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214" name="Shape 214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6" name="Shape 216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7" name="Shape 217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8" name="Shape 218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20" name="Shape 220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35" name="Group 235"/>
            <p:cNvGrpSpPr/>
            <p:nvPr/>
          </p:nvGrpSpPr>
          <p:grpSpPr>
            <a:xfrm>
              <a:off x="4390133" y="4009571"/>
              <a:ext cx="177207" cy="185058"/>
              <a:chOff x="0" y="0"/>
              <a:chExt cx="177205" cy="185057"/>
            </a:xfrm>
          </p:grpSpPr>
          <p:sp>
            <p:nvSpPr>
              <p:cNvPr id="224" name="Shape 224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31" name="Group 231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226" name="Shape 226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29" name="Shape 229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30" name="Shape 230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32" name="Shape 232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47" name="Group 247"/>
            <p:cNvGrpSpPr/>
            <p:nvPr/>
          </p:nvGrpSpPr>
          <p:grpSpPr>
            <a:xfrm>
              <a:off x="3841367" y="2344057"/>
              <a:ext cx="177207" cy="185058"/>
              <a:chOff x="0" y="0"/>
              <a:chExt cx="177205" cy="185057"/>
            </a:xfrm>
          </p:grpSpPr>
          <p:sp>
            <p:nvSpPr>
              <p:cNvPr id="236" name="Shape 236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43" name="Group 243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238" name="Shape 238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40" name="Shape 240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41" name="Shape 241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44" name="Shape 244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59" name="Group 259"/>
            <p:cNvGrpSpPr/>
            <p:nvPr/>
          </p:nvGrpSpPr>
          <p:grpSpPr>
            <a:xfrm>
              <a:off x="4252941" y="3022600"/>
              <a:ext cx="177207" cy="185058"/>
              <a:chOff x="0" y="0"/>
              <a:chExt cx="177205" cy="185057"/>
            </a:xfrm>
          </p:grpSpPr>
          <p:sp>
            <p:nvSpPr>
              <p:cNvPr id="248" name="Shape 248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55" name="Group 255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250" name="Shape 250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1" name="Shape 251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2" name="Shape 252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3" name="Shape 253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56" name="Shape 256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>
              <a:off x="4458729" y="4503057"/>
              <a:ext cx="177207" cy="185058"/>
              <a:chOff x="0" y="0"/>
              <a:chExt cx="177205" cy="185057"/>
            </a:xfrm>
          </p:grpSpPr>
          <p:sp>
            <p:nvSpPr>
              <p:cNvPr id="260" name="Shape 260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67" name="Group 267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262" name="Shape 262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3" name="Shape 263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4" name="Shape 264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5" name="Shape 265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6" name="Shape 266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68" name="Shape 268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83" name="Group 283"/>
            <p:cNvGrpSpPr/>
            <p:nvPr/>
          </p:nvGrpSpPr>
          <p:grpSpPr>
            <a:xfrm>
              <a:off x="3664161" y="3392714"/>
              <a:ext cx="177207" cy="185058"/>
              <a:chOff x="0" y="0"/>
              <a:chExt cx="177205" cy="185057"/>
            </a:xfrm>
          </p:grpSpPr>
          <p:sp>
            <p:nvSpPr>
              <p:cNvPr id="272" name="Shape 272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79" name="Group 279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274" name="Shape 274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75" name="Shape 275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76" name="Shape 276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77" name="Shape 277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78" name="Shape 278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80" name="Shape 280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95" name="Group 295"/>
            <p:cNvGrpSpPr/>
            <p:nvPr/>
          </p:nvGrpSpPr>
          <p:grpSpPr>
            <a:xfrm>
              <a:off x="3458373" y="2960914"/>
              <a:ext cx="177207" cy="185058"/>
              <a:chOff x="0" y="0"/>
              <a:chExt cx="177205" cy="185057"/>
            </a:xfrm>
          </p:grpSpPr>
          <p:sp>
            <p:nvSpPr>
              <p:cNvPr id="284" name="Shape 284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91" name="Group 291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286" name="Shape 286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87" name="Shape 287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88" name="Shape 288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89" name="Shape 289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92" name="Shape 292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07" name="Group 307"/>
            <p:cNvGrpSpPr/>
            <p:nvPr/>
          </p:nvGrpSpPr>
          <p:grpSpPr>
            <a:xfrm>
              <a:off x="4624502" y="3639457"/>
              <a:ext cx="177207" cy="185058"/>
              <a:chOff x="0" y="0"/>
              <a:chExt cx="177205" cy="185057"/>
            </a:xfrm>
          </p:grpSpPr>
          <p:sp>
            <p:nvSpPr>
              <p:cNvPr id="296" name="Shape 296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03" name="Group 303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298" name="Shape 298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99" name="Shape 299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00" name="Shape 300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01" name="Shape 301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02" name="Shape 302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04" name="Shape 304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19" name="Group 319"/>
            <p:cNvGrpSpPr/>
            <p:nvPr/>
          </p:nvGrpSpPr>
          <p:grpSpPr>
            <a:xfrm>
              <a:off x="4115750" y="4318000"/>
              <a:ext cx="177207" cy="185058"/>
              <a:chOff x="0" y="0"/>
              <a:chExt cx="177205" cy="185057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15" name="Group 315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310" name="Shape 310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1" name="Shape 311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2" name="Shape 312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3" name="Shape 313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4" name="Shape 314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16" name="Shape 316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31" name="Group 331"/>
            <p:cNvGrpSpPr/>
            <p:nvPr/>
          </p:nvGrpSpPr>
          <p:grpSpPr>
            <a:xfrm>
              <a:off x="3018216" y="2467428"/>
              <a:ext cx="177207" cy="185058"/>
              <a:chOff x="0" y="0"/>
              <a:chExt cx="177205" cy="185057"/>
            </a:xfrm>
          </p:grpSpPr>
          <p:sp>
            <p:nvSpPr>
              <p:cNvPr id="320" name="Shape 320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27" name="Group 327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322" name="Shape 322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3" name="Shape 323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4" name="Shape 324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5" name="Shape 325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6" name="Shape 326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28" name="Shape 328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43" name="Group 343"/>
            <p:cNvGrpSpPr/>
            <p:nvPr/>
          </p:nvGrpSpPr>
          <p:grpSpPr>
            <a:xfrm>
              <a:off x="4144331" y="3824514"/>
              <a:ext cx="177207" cy="185058"/>
              <a:chOff x="0" y="0"/>
              <a:chExt cx="177205" cy="185057"/>
            </a:xfrm>
          </p:grpSpPr>
          <p:sp>
            <p:nvSpPr>
              <p:cNvPr id="332" name="Shape 332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39" name="Group 339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334" name="Shape 334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5" name="Shape 335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6" name="Shape 336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7" name="Shape 337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8" name="Shape 338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40" name="Shape 340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55" name="Group 355"/>
            <p:cNvGrpSpPr/>
            <p:nvPr/>
          </p:nvGrpSpPr>
          <p:grpSpPr>
            <a:xfrm>
              <a:off x="2635223" y="1542142"/>
              <a:ext cx="177207" cy="185059"/>
              <a:chOff x="0" y="0"/>
              <a:chExt cx="177205" cy="185057"/>
            </a:xfrm>
          </p:grpSpPr>
          <p:sp>
            <p:nvSpPr>
              <p:cNvPr id="344" name="Shape 344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51" name="Group 351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346" name="Shape 346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7" name="Shape 347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8" name="Shape 348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9" name="Shape 349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0" name="Shape 350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52" name="Shape 352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67" name="Group 367"/>
            <p:cNvGrpSpPr/>
            <p:nvPr/>
          </p:nvGrpSpPr>
          <p:grpSpPr>
            <a:xfrm>
              <a:off x="4761694" y="4132942"/>
              <a:ext cx="177207" cy="185058"/>
              <a:chOff x="0" y="0"/>
              <a:chExt cx="177205" cy="185057"/>
            </a:xfrm>
          </p:grpSpPr>
          <p:sp>
            <p:nvSpPr>
              <p:cNvPr id="356" name="Shape 356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63" name="Group 363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358" name="Shape 358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9" name="Shape 359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0" name="Shape 360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1" name="Shape 361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2" name="Shape 362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64" name="Shape 364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65" name="Shape 365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79" name="Group 379"/>
            <p:cNvGrpSpPr/>
            <p:nvPr/>
          </p:nvGrpSpPr>
          <p:grpSpPr>
            <a:xfrm>
              <a:off x="4390133" y="2652485"/>
              <a:ext cx="177207" cy="185058"/>
              <a:chOff x="0" y="0"/>
              <a:chExt cx="177205" cy="185057"/>
            </a:xfrm>
          </p:grpSpPr>
          <p:sp>
            <p:nvSpPr>
              <p:cNvPr id="368" name="Shape 368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75" name="Group 375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370" name="Shape 370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71" name="Shape 371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72" name="Shape 372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73" name="Shape 373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74" name="Shape 374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76" name="Shape 376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91" name="Group 391"/>
            <p:cNvGrpSpPr/>
            <p:nvPr/>
          </p:nvGrpSpPr>
          <p:grpSpPr>
            <a:xfrm>
              <a:off x="2949621" y="4503057"/>
              <a:ext cx="177207" cy="185058"/>
              <a:chOff x="0" y="0"/>
              <a:chExt cx="177205" cy="185057"/>
            </a:xfrm>
          </p:grpSpPr>
          <p:sp>
            <p:nvSpPr>
              <p:cNvPr id="380" name="Shape 380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87" name="Group 387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382" name="Shape 382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83" name="Shape 383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84" name="Shape 384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85" name="Shape 385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86" name="Shape 386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88" name="Shape 388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403" name="Group 403"/>
            <p:cNvGrpSpPr/>
            <p:nvPr/>
          </p:nvGrpSpPr>
          <p:grpSpPr>
            <a:xfrm>
              <a:off x="1564842" y="786492"/>
              <a:ext cx="177207" cy="185058"/>
              <a:chOff x="0" y="0"/>
              <a:chExt cx="177205" cy="185057"/>
            </a:xfrm>
          </p:grpSpPr>
          <p:sp>
            <p:nvSpPr>
              <p:cNvPr id="392" name="Shape 392"/>
              <p:cNvSpPr/>
              <p:nvPr/>
            </p:nvSpPr>
            <p:spPr>
              <a:xfrm>
                <a:off x="0" y="-1"/>
                <a:ext cx="177206" cy="18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27883" y="29618"/>
                <a:ext cx="121092" cy="1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99" name="Group 399"/>
              <p:cNvGrpSpPr/>
              <p:nvPr/>
            </p:nvGrpSpPr>
            <p:grpSpPr>
              <a:xfrm>
                <a:off x="35093" y="36648"/>
                <a:ext cx="107628" cy="112396"/>
                <a:chOff x="0" y="0"/>
                <a:chExt cx="107626" cy="112395"/>
              </a:xfrm>
            </p:grpSpPr>
            <p:sp>
              <p:nvSpPr>
                <p:cNvPr id="394" name="Shape 394"/>
                <p:cNvSpPr/>
                <p:nvPr/>
              </p:nvSpPr>
              <p:spPr>
                <a:xfrm>
                  <a:off x="35875" y="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5" name="Shape 395"/>
                <p:cNvSpPr/>
                <p:nvPr/>
              </p:nvSpPr>
              <p:spPr>
                <a:xfrm>
                  <a:off x="35875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6" name="Shape 396"/>
                <p:cNvSpPr/>
                <p:nvPr/>
              </p:nvSpPr>
              <p:spPr>
                <a:xfrm>
                  <a:off x="35875" y="74930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7" name="Shape 397"/>
                <p:cNvSpPr/>
                <p:nvPr/>
              </p:nvSpPr>
              <p:spPr>
                <a:xfrm>
                  <a:off x="71751" y="37465"/>
                  <a:ext cx="35876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8" name="Shape 398"/>
                <p:cNvSpPr/>
                <p:nvPr/>
              </p:nvSpPr>
              <p:spPr>
                <a:xfrm>
                  <a:off x="-1" y="37465"/>
                  <a:ext cx="35877" cy="37466"/>
                </a:xfrm>
                <a:prstGeom prst="rect">
                  <a:avLst/>
                </a:prstGeom>
                <a:solidFill>
                  <a:srgbClr val="CC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400" name="Shape 400"/>
              <p:cNvSpPr/>
              <p:nvPr/>
            </p:nvSpPr>
            <p:spPr>
              <a:xfrm>
                <a:off x="3040" y="4671"/>
                <a:ext cx="170952" cy="17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77500" lnSpcReduction="20000"/>
              </a:bodyPr>
              <a:lstStyle/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THE PHILIPPINE NATIONAL</a:t>
                </a:r>
                <a:endParaRPr sz="144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  <a:p>
                <a:pPr lvl="0" algn="ctr" defTabSz="365760"/>
                <a:r>
                  <a:rPr sz="120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RED CROSS</a:t>
                </a:r>
                <a:endParaRPr sz="1440"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19718" y="127771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147367" y="129449"/>
                <a:ext cx="8340" cy="8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1143000" y="111020"/>
            <a:ext cx="7086600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/>
            </a:lvl1pPr>
          </a:lstStyle>
          <a:p>
            <a:pPr lvl="0">
              <a:defRPr sz="1800"/>
            </a:pPr>
            <a:r>
              <a:rPr sz="4000"/>
              <a:t>How To Start Organizing?</a:t>
            </a:r>
          </a:p>
        </p:txBody>
      </p:sp>
      <p:grpSp>
        <p:nvGrpSpPr>
          <p:cNvPr id="411" name="Group 411"/>
          <p:cNvGrpSpPr/>
          <p:nvPr/>
        </p:nvGrpSpPr>
        <p:grpSpPr>
          <a:xfrm>
            <a:off x="1090930" y="1295400"/>
            <a:ext cx="2847341" cy="914400"/>
            <a:chOff x="0" y="0"/>
            <a:chExt cx="2847339" cy="914400"/>
          </a:xfrm>
        </p:grpSpPr>
        <p:sp>
          <p:nvSpPr>
            <p:cNvPr id="409" name="Shape 409"/>
            <p:cNvSpPr/>
            <p:nvPr/>
          </p:nvSpPr>
          <p:spPr>
            <a:xfrm>
              <a:off x="204469" y="0"/>
              <a:ext cx="2438401" cy="914400"/>
            </a:xfrm>
            <a:prstGeom prst="rect">
              <a:avLst/>
            </a:prstGeom>
            <a:solidFill>
              <a:srgbClr val="FFFFFF"/>
            </a:solidFill>
            <a:ln w="127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-1" y="183177"/>
              <a:ext cx="2847341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457200" lvl="0" indent="-457200" algn="ctr">
                <a:buSzPct val="100000"/>
                <a:buAutoNum type="arabicPeriod"/>
              </a:pPr>
              <a:r>
                <a:rPr sz="3200"/>
                <a:t>Provincial</a:t>
              </a:r>
              <a:r>
                <a:rPr sz="2400"/>
                <a:t> 	</a:t>
              </a:r>
            </a:p>
          </p:txBody>
        </p:sp>
      </p:grpSp>
      <p:grpSp>
        <p:nvGrpSpPr>
          <p:cNvPr id="414" name="Group 414"/>
          <p:cNvGrpSpPr/>
          <p:nvPr/>
        </p:nvGrpSpPr>
        <p:grpSpPr>
          <a:xfrm>
            <a:off x="5410200" y="1371600"/>
            <a:ext cx="3124200" cy="685800"/>
            <a:chOff x="0" y="0"/>
            <a:chExt cx="3124200" cy="685800"/>
          </a:xfrm>
        </p:grpSpPr>
        <p:sp>
          <p:nvSpPr>
            <p:cNvPr id="412" name="Shape 412"/>
            <p:cNvSpPr/>
            <p:nvPr/>
          </p:nvSpPr>
          <p:spPr>
            <a:xfrm>
              <a:off x="0" y="0"/>
              <a:ext cx="3124200" cy="685800"/>
            </a:xfrm>
            <a:prstGeom prst="rect">
              <a:avLst/>
            </a:prstGeom>
            <a:solidFill>
              <a:srgbClr val="FFFFFF"/>
            </a:solidFill>
            <a:ln w="127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200"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19367" y="68877"/>
              <a:ext cx="3085466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3200"/>
              </a:lvl1pPr>
            </a:lstStyle>
            <a:p>
              <a:pPr lvl="0">
                <a:defRPr sz="1800"/>
              </a:pPr>
              <a:r>
                <a:rPr sz="3200"/>
                <a:t>2. Municipal/City</a:t>
              </a:r>
            </a:p>
          </p:txBody>
        </p:sp>
      </p:grpSp>
      <p:grpSp>
        <p:nvGrpSpPr>
          <p:cNvPr id="421" name="Group 421"/>
          <p:cNvGrpSpPr/>
          <p:nvPr/>
        </p:nvGrpSpPr>
        <p:grpSpPr>
          <a:xfrm>
            <a:off x="2743200" y="1676400"/>
            <a:ext cx="3429001" cy="3657600"/>
            <a:chOff x="0" y="0"/>
            <a:chExt cx="3429000" cy="3657600"/>
          </a:xfrm>
        </p:grpSpPr>
        <p:grpSp>
          <p:nvGrpSpPr>
            <p:cNvPr id="419" name="Group 419"/>
            <p:cNvGrpSpPr/>
            <p:nvPr/>
          </p:nvGrpSpPr>
          <p:grpSpPr>
            <a:xfrm>
              <a:off x="-1" y="0"/>
              <a:ext cx="3429002" cy="2438400"/>
              <a:chOff x="0" y="0"/>
              <a:chExt cx="3429000" cy="2438400"/>
            </a:xfrm>
          </p:grpSpPr>
          <p:sp>
            <p:nvSpPr>
              <p:cNvPr id="415" name="Shape 415"/>
              <p:cNvSpPr/>
              <p:nvPr/>
            </p:nvSpPr>
            <p:spPr>
              <a:xfrm>
                <a:off x="1143000" y="0"/>
                <a:ext cx="1143001" cy="1219200"/>
              </a:xfrm>
              <a:prstGeom prst="rect">
                <a:avLst/>
              </a:prstGeom>
              <a:solidFill>
                <a:srgbClr val="FF0000"/>
              </a:solidFill>
              <a:ln w="9525" cap="flat">
                <a:solidFill>
                  <a:srgbClr val="E3231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-1" y="1219200"/>
                <a:ext cx="1143002" cy="1219200"/>
              </a:xfrm>
              <a:prstGeom prst="rect">
                <a:avLst/>
              </a:prstGeom>
              <a:solidFill>
                <a:srgbClr val="FF0000"/>
              </a:solidFill>
              <a:ln w="9525" cap="flat">
                <a:solidFill>
                  <a:srgbClr val="E3231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1143000" y="1219200"/>
                <a:ext cx="1143001" cy="121920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>
                <a:off x="2286000" y="1219200"/>
                <a:ext cx="1143001" cy="121920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20" name="Shape 420"/>
            <p:cNvSpPr/>
            <p:nvPr/>
          </p:nvSpPr>
          <p:spPr>
            <a:xfrm>
              <a:off x="1143000" y="2438400"/>
              <a:ext cx="1143001" cy="121920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424" name="Group 424"/>
          <p:cNvGrpSpPr/>
          <p:nvPr/>
        </p:nvGrpSpPr>
        <p:grpSpPr>
          <a:xfrm>
            <a:off x="2819400" y="5396527"/>
            <a:ext cx="3429000" cy="1017946"/>
            <a:chOff x="0" y="0"/>
            <a:chExt cx="3429000" cy="1017944"/>
          </a:xfrm>
        </p:grpSpPr>
        <p:sp>
          <p:nvSpPr>
            <p:cNvPr id="422" name="Shape 422"/>
            <p:cNvSpPr/>
            <p:nvPr/>
          </p:nvSpPr>
          <p:spPr>
            <a:xfrm>
              <a:off x="0" y="166072"/>
              <a:ext cx="3429000" cy="685801"/>
            </a:xfrm>
            <a:prstGeom prst="rect">
              <a:avLst/>
            </a:prstGeom>
            <a:solidFill>
              <a:srgbClr val="FFFFFF"/>
            </a:solidFill>
            <a:ln w="1270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453747" y="0"/>
              <a:ext cx="2521506" cy="1017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3200"/>
              </a:lvl1pPr>
            </a:lstStyle>
            <a:p>
              <a:pPr lvl="0">
                <a:defRPr sz="1800"/>
              </a:pPr>
              <a:r>
                <a:rPr sz="3200"/>
                <a:t>3. Barangay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1" animBg="1" advAuto="0"/>
      <p:bldP spid="414" grpId="2" animBg="1" advAuto="0"/>
      <p:bldP spid="424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roup 428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426" name="Shape 426"/>
            <p:cNvSpPr/>
            <p:nvPr/>
          </p:nvSpPr>
          <p:spPr>
            <a:xfrm>
              <a:off x="-1" y="0"/>
              <a:ext cx="9144002" cy="9906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-1" y="6324600"/>
              <a:ext cx="9144002" cy="5334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429" name="Shape 429"/>
          <p:cNvSpPr/>
          <p:nvPr/>
        </p:nvSpPr>
        <p:spPr>
          <a:xfrm>
            <a:off x="152400" y="172139"/>
            <a:ext cx="8229600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000">
                <a:effectLst>
                  <a:outerShdw blurRad="12700" dist="25400" dir="2700000" rotWithShape="0">
                    <a:srgbClr val="DDDDDD"/>
                  </a:outerShdw>
                </a:effectLst>
              </a:rPr>
              <a:t>Red Cross143 in each Barangay</a:t>
            </a:r>
          </a:p>
        </p:txBody>
      </p:sp>
      <p:grpSp>
        <p:nvGrpSpPr>
          <p:cNvPr id="436" name="Group 436"/>
          <p:cNvGrpSpPr/>
          <p:nvPr/>
        </p:nvGrpSpPr>
        <p:grpSpPr>
          <a:xfrm>
            <a:off x="2667000" y="1524000"/>
            <a:ext cx="3429001" cy="3657600"/>
            <a:chOff x="0" y="0"/>
            <a:chExt cx="3429000" cy="3657600"/>
          </a:xfrm>
        </p:grpSpPr>
        <p:grpSp>
          <p:nvGrpSpPr>
            <p:cNvPr id="434" name="Group 434"/>
            <p:cNvGrpSpPr/>
            <p:nvPr/>
          </p:nvGrpSpPr>
          <p:grpSpPr>
            <a:xfrm>
              <a:off x="-1" y="0"/>
              <a:ext cx="3429002" cy="2438400"/>
              <a:chOff x="0" y="0"/>
              <a:chExt cx="3429000" cy="2438400"/>
            </a:xfrm>
          </p:grpSpPr>
          <p:sp>
            <p:nvSpPr>
              <p:cNvPr id="430" name="Shape 430"/>
              <p:cNvSpPr/>
              <p:nvPr/>
            </p:nvSpPr>
            <p:spPr>
              <a:xfrm>
                <a:off x="1143000" y="0"/>
                <a:ext cx="1143001" cy="1219200"/>
              </a:xfrm>
              <a:prstGeom prst="rect">
                <a:avLst/>
              </a:prstGeom>
              <a:solidFill>
                <a:srgbClr val="FF0000"/>
              </a:solidFill>
              <a:ln w="9525" cap="flat">
                <a:solidFill>
                  <a:srgbClr val="E3231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31" name="Shape 431"/>
              <p:cNvSpPr/>
              <p:nvPr/>
            </p:nvSpPr>
            <p:spPr>
              <a:xfrm>
                <a:off x="-1" y="1219200"/>
                <a:ext cx="1143002" cy="1219200"/>
              </a:xfrm>
              <a:prstGeom prst="rect">
                <a:avLst/>
              </a:prstGeom>
              <a:solidFill>
                <a:srgbClr val="FF0000"/>
              </a:solidFill>
              <a:ln w="9525" cap="flat">
                <a:solidFill>
                  <a:srgbClr val="E32313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1143000" y="1219200"/>
                <a:ext cx="1143001" cy="121920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33" name="Shape 433"/>
              <p:cNvSpPr/>
              <p:nvPr/>
            </p:nvSpPr>
            <p:spPr>
              <a:xfrm>
                <a:off x="2286000" y="1219200"/>
                <a:ext cx="1143001" cy="121920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35" name="Shape 435"/>
            <p:cNvSpPr/>
            <p:nvPr/>
          </p:nvSpPr>
          <p:spPr>
            <a:xfrm>
              <a:off x="1143000" y="2438400"/>
              <a:ext cx="1143001" cy="121920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437" name="Shape 437"/>
          <p:cNvSpPr/>
          <p:nvPr/>
        </p:nvSpPr>
        <p:spPr>
          <a:xfrm>
            <a:off x="2438400" y="1828800"/>
            <a:ext cx="106680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2100"/>
              </a:spcBef>
            </a:pPr>
            <a:r>
              <a:rPr sz="3200"/>
              <a:t>  </a:t>
            </a:r>
            <a:r>
              <a:rPr sz="3600"/>
              <a:t>11</a:t>
            </a:r>
          </a:p>
        </p:txBody>
      </p:sp>
      <p:sp>
        <p:nvSpPr>
          <p:cNvPr id="438" name="Shape 438"/>
          <p:cNvSpPr/>
          <p:nvPr/>
        </p:nvSpPr>
        <p:spPr>
          <a:xfrm>
            <a:off x="0" y="1066800"/>
            <a:ext cx="8229600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900"/>
              </a:spcBef>
              <a:defRPr sz="3200"/>
            </a:lvl1pPr>
          </a:lstStyle>
          <a:p>
            <a:pPr lvl="0">
              <a:defRPr sz="1800"/>
            </a:pPr>
            <a:r>
              <a:rPr sz="3200"/>
              <a:t>  </a:t>
            </a:r>
          </a:p>
        </p:txBody>
      </p:sp>
      <p:sp>
        <p:nvSpPr>
          <p:cNvPr id="439" name="Shape 439"/>
          <p:cNvSpPr/>
          <p:nvPr/>
        </p:nvSpPr>
        <p:spPr>
          <a:xfrm>
            <a:off x="2438400" y="4267200"/>
            <a:ext cx="106680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2100"/>
              </a:spcBef>
            </a:pPr>
            <a:r>
              <a:rPr sz="3200"/>
              <a:t>  </a:t>
            </a:r>
            <a:r>
              <a:rPr sz="3600"/>
              <a:t>11</a:t>
            </a:r>
          </a:p>
        </p:txBody>
      </p:sp>
      <p:sp>
        <p:nvSpPr>
          <p:cNvPr id="440" name="Shape 440"/>
          <p:cNvSpPr/>
          <p:nvPr/>
        </p:nvSpPr>
        <p:spPr>
          <a:xfrm>
            <a:off x="5105400" y="1828800"/>
            <a:ext cx="106680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2100"/>
              </a:spcBef>
            </a:pPr>
            <a:r>
              <a:rPr sz="3200"/>
              <a:t>  </a:t>
            </a:r>
            <a:r>
              <a:rPr sz="3600"/>
              <a:t>11</a:t>
            </a:r>
          </a:p>
        </p:txBody>
      </p:sp>
      <p:sp>
        <p:nvSpPr>
          <p:cNvPr id="441" name="Shape 441"/>
          <p:cNvSpPr/>
          <p:nvPr/>
        </p:nvSpPr>
        <p:spPr>
          <a:xfrm>
            <a:off x="5029200" y="4267200"/>
            <a:ext cx="106680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2100"/>
              </a:spcBef>
            </a:pPr>
            <a:r>
              <a:rPr sz="3200"/>
              <a:t>  </a:t>
            </a:r>
            <a:r>
              <a:rPr sz="3600"/>
              <a:t>11</a:t>
            </a:r>
          </a:p>
        </p:txBody>
      </p:sp>
      <p:sp>
        <p:nvSpPr>
          <p:cNvPr id="442" name="Shape 442"/>
          <p:cNvSpPr/>
          <p:nvPr/>
        </p:nvSpPr>
        <p:spPr>
          <a:xfrm>
            <a:off x="3581400" y="5486400"/>
            <a:ext cx="1524000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/>
            </a:lvl1pPr>
          </a:lstStyle>
          <a:p>
            <a:pPr lvl="0">
              <a:defRPr sz="1800"/>
            </a:pPr>
            <a:r>
              <a:rPr sz="4000"/>
              <a:t>= 44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roup 446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444" name="Shape 444"/>
            <p:cNvSpPr/>
            <p:nvPr/>
          </p:nvSpPr>
          <p:spPr>
            <a:xfrm>
              <a:off x="-1" y="0"/>
              <a:ext cx="9144002" cy="9906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-1" y="6324600"/>
              <a:ext cx="9144002" cy="5334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447" name="Shape 447"/>
          <p:cNvSpPr/>
          <p:nvPr/>
        </p:nvSpPr>
        <p:spPr>
          <a:xfrm>
            <a:off x="381000" y="248339"/>
            <a:ext cx="7696200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000">
                <a:effectLst>
                  <a:outerShdw blurRad="12700" dist="25400" dir="2700000" rotWithShape="0">
                    <a:srgbClr val="DDDDDD"/>
                  </a:outerShdw>
                </a:effectLst>
              </a:rPr>
              <a:t>Red Cross 143 Volunteer Tools</a:t>
            </a:r>
          </a:p>
        </p:txBody>
      </p:sp>
      <p:sp>
        <p:nvSpPr>
          <p:cNvPr id="448" name="Shape 448"/>
          <p:cNvSpPr/>
          <p:nvPr/>
        </p:nvSpPr>
        <p:spPr>
          <a:xfrm>
            <a:off x="1066800" y="1219200"/>
            <a:ext cx="7086600" cy="32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>
              <a:spcBef>
                <a:spcPts val="700"/>
              </a:spcBef>
              <a:buSzPct val="100000"/>
              <a:buChar char="•"/>
            </a:pPr>
            <a:r>
              <a:rPr sz="3200"/>
              <a:t>Cellular Phone</a:t>
            </a:r>
          </a:p>
          <a:p>
            <a:pPr marL="342900" lvl="0" indent="-342900">
              <a:spcBef>
                <a:spcPts val="700"/>
              </a:spcBef>
              <a:buSzPct val="100000"/>
              <a:buChar char="•"/>
            </a:pPr>
            <a:r>
              <a:rPr sz="3200"/>
              <a:t>ID card (Will be placed in NHQ data base, with security code)</a:t>
            </a:r>
          </a:p>
          <a:p>
            <a:pPr marL="342900" lvl="0" indent="-342900">
              <a:spcBef>
                <a:spcPts val="700"/>
              </a:spcBef>
              <a:buSzPct val="100000"/>
              <a:buChar char="•"/>
            </a:pPr>
            <a:r>
              <a:rPr sz="3200"/>
              <a:t>Toolkit (What to do &amp; who to call)</a:t>
            </a:r>
          </a:p>
          <a:p>
            <a:pPr marL="342900" lvl="0" indent="-342900">
              <a:spcBef>
                <a:spcPts val="700"/>
              </a:spcBef>
              <a:buSzPct val="100000"/>
              <a:buChar char="•"/>
            </a:pPr>
            <a:r>
              <a:rPr sz="3200"/>
              <a:t>Emergency Numbers/ Protocols</a:t>
            </a:r>
          </a:p>
          <a:p>
            <a:pPr marL="342900" lvl="0" indent="-342900">
              <a:spcBef>
                <a:spcPts val="700"/>
              </a:spcBef>
              <a:buSzPct val="100000"/>
              <a:buChar char="•"/>
            </a:pPr>
            <a:r>
              <a:rPr sz="3200"/>
              <a:t>Training</a:t>
            </a:r>
          </a:p>
        </p:txBody>
      </p:sp>
      <p:pic>
        <p:nvPicPr>
          <p:cNvPr id="449" name="IMG_2336.jpg" descr="IMG_233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7725" y="4038600"/>
            <a:ext cx="1968500" cy="220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roup 453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451" name="Shape 451"/>
            <p:cNvSpPr/>
            <p:nvPr/>
          </p:nvSpPr>
          <p:spPr>
            <a:xfrm>
              <a:off x="-1" y="0"/>
              <a:ext cx="9144002" cy="9906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-1" y="6324600"/>
              <a:ext cx="9144002" cy="5334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454" name="Shape 454"/>
          <p:cNvSpPr/>
          <p:nvPr/>
        </p:nvSpPr>
        <p:spPr>
          <a:xfrm>
            <a:off x="0" y="297477"/>
            <a:ext cx="8077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3200">
                <a:effectLst>
                  <a:outerShdw blurRad="12700" dist="25400" dir="2700000" rotWithShape="0">
                    <a:srgbClr val="DDDDDD"/>
                  </a:outerShdw>
                </a:effectLst>
              </a:rPr>
              <a:t>Sustainability of Red Cross 143 Program</a:t>
            </a:r>
          </a:p>
        </p:txBody>
      </p:sp>
      <p:sp>
        <p:nvSpPr>
          <p:cNvPr id="455" name="Shape 455"/>
          <p:cNvSpPr/>
          <p:nvPr/>
        </p:nvSpPr>
        <p:spPr>
          <a:xfrm>
            <a:off x="1066800" y="1371600"/>
            <a:ext cx="7086600" cy="4553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57175" lvl="0" indent="-257175">
              <a:lnSpc>
                <a:spcPct val="90000"/>
              </a:lnSpc>
              <a:spcBef>
                <a:spcPts val="500"/>
              </a:spcBef>
              <a:buSzPct val="100000"/>
              <a:buChar char="•"/>
            </a:pPr>
            <a:r>
              <a:rPr sz="2400"/>
              <a:t>Constant coordination by Red Cross chapters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SzPct val="100000"/>
              <a:buChar char="•"/>
            </a:pPr>
            <a:r>
              <a:rPr sz="2400"/>
              <a:t>Partnership with business sector (i.e., Smart)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SzPct val="100000"/>
              <a:buChar char="•"/>
            </a:pPr>
            <a:r>
              <a:rPr sz="2400"/>
              <a:t>Continuous recruitment and training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SzPct val="100000"/>
              <a:buChar char="•"/>
            </a:pPr>
            <a:r>
              <a:rPr sz="2400"/>
              <a:t>Constant advocacy for need and motivation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SzPct val="100000"/>
              <a:buChar char="•"/>
            </a:pPr>
            <a:r>
              <a:rPr sz="2400"/>
              <a:t>Resource generation and fund raising within the barangays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SzPct val="100000"/>
              <a:buChar char="•"/>
            </a:pPr>
            <a:r>
              <a:rPr sz="2400"/>
              <a:t>Neighborhood to support equipage, i.e. response gear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SzPct val="100000"/>
              <a:buChar char="•"/>
            </a:pPr>
            <a:r>
              <a:rPr sz="2400"/>
              <a:t>Provision of uniforms, collaterals, etc.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SzPct val="100000"/>
              <a:buChar char="•"/>
            </a:pPr>
            <a:r>
              <a:rPr sz="2400"/>
              <a:t>Regular competition of skills and capabilities</a:t>
            </a:r>
          </a:p>
          <a:p>
            <a:pPr marL="257175" lvl="0" indent="-257175">
              <a:lnSpc>
                <a:spcPct val="90000"/>
              </a:lnSpc>
              <a:spcBef>
                <a:spcPts val="500"/>
              </a:spcBef>
              <a:buSzPct val="100000"/>
              <a:buChar char="•"/>
            </a:pPr>
            <a:r>
              <a:rPr sz="2400"/>
              <a:t>Recognition of organization and performance by NHQ and tri-media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98989"/>
                </a:solidFill>
              </a:rPr>
              <a:t>2</a:t>
            </a:fld>
            <a:endParaRPr sz="900">
              <a:solidFill>
                <a:srgbClr val="898989"/>
              </a:solidFill>
            </a:endParaRPr>
          </a:p>
        </p:txBody>
      </p:sp>
      <p:pic>
        <p:nvPicPr>
          <p:cNvPr id="11" name="63A52178-832F-4884-8D04-550C2C90048F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2579"/>
            <a:ext cx="9144001" cy="3665222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465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400" y="381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/>
        </p:nvSpPr>
        <p:spPr>
          <a:xfrm>
            <a:off x="5073650" y="6389687"/>
            <a:ext cx="35984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The Philippine National Red Cross</a:t>
            </a:r>
          </a:p>
        </p:txBody>
      </p:sp>
      <p:grpSp>
        <p:nvGrpSpPr>
          <p:cNvPr id="470" name="Group 470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467" name="Shape 467"/>
            <p:cNvSpPr/>
            <p:nvPr/>
          </p:nvSpPr>
          <p:spPr>
            <a:xfrm>
              <a:off x="-1" y="0"/>
              <a:ext cx="9144002" cy="9906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-1" y="6324600"/>
              <a:ext cx="9144002" cy="5334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304800" y="168275"/>
              <a:ext cx="2751138" cy="554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17960" dir="2700000" rotWithShape="0">
                <a:srgbClr val="FFFFFF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000">
                  <a:solidFill>
                    <a:srgbClr val="FFFFFF"/>
                  </a:solidFill>
                </a:rPr>
                <a:t>Recruitment</a:t>
              </a:r>
            </a:p>
          </p:txBody>
        </p:sp>
      </p:grpSp>
      <p:sp>
        <p:nvSpPr>
          <p:cNvPr id="471" name="Shape 471"/>
          <p:cNvSpPr/>
          <p:nvPr/>
        </p:nvSpPr>
        <p:spPr>
          <a:xfrm>
            <a:off x="245698" y="1061474"/>
            <a:ext cx="5465285" cy="475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/>
              <a:t>General Qualifications:</a:t>
            </a:r>
          </a:p>
          <a:p>
            <a:pPr lvl="0"/>
            <a:endParaRPr sz="2400"/>
          </a:p>
          <a:p>
            <a:pPr lvl="0"/>
            <a:r>
              <a:rPr sz="2200"/>
              <a:t>+ At least 18 years old</a:t>
            </a:r>
          </a:p>
          <a:p>
            <a:pPr lvl="0"/>
            <a:endParaRPr sz="2200"/>
          </a:p>
          <a:p>
            <a:pPr lvl="0"/>
            <a:r>
              <a:rPr sz="2200"/>
              <a:t>+ Willingness to render volunteer service</a:t>
            </a:r>
          </a:p>
          <a:p>
            <a:pPr lvl="0"/>
            <a:endParaRPr sz="2200"/>
          </a:p>
          <a:p>
            <a:pPr lvl="0"/>
            <a:r>
              <a:rPr sz="2200"/>
              <a:t>+ Physically and mentally fit</a:t>
            </a:r>
          </a:p>
          <a:p>
            <a:pPr lvl="0"/>
            <a:endParaRPr sz="2200"/>
          </a:p>
          <a:p>
            <a:pPr lvl="0"/>
            <a:r>
              <a:rPr sz="2200"/>
              <a:t>+ Good communication skills</a:t>
            </a:r>
          </a:p>
          <a:p>
            <a:pPr lvl="0"/>
            <a:endParaRPr sz="2200"/>
          </a:p>
          <a:p>
            <a:pPr lvl="0"/>
            <a:r>
              <a:rPr sz="2200"/>
              <a:t>+ Active community member</a:t>
            </a:r>
          </a:p>
          <a:p>
            <a:pPr lvl="0"/>
            <a:endParaRPr sz="2200"/>
          </a:p>
          <a:p>
            <a:pPr lvl="0"/>
            <a:r>
              <a:rPr sz="2200"/>
              <a:t>+ Preferably can mobilize resources   </a:t>
            </a:r>
          </a:p>
          <a:p>
            <a:pPr lvl="0"/>
            <a:r>
              <a:rPr sz="2200"/>
              <a:t>   </a:t>
            </a:r>
          </a:p>
        </p:txBody>
      </p:sp>
      <p:pic>
        <p:nvPicPr>
          <p:cNvPr id="472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3773" y="-114325"/>
            <a:ext cx="4007386" cy="7399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1" animBg="1" advAuto="0"/>
      <p:bldP spid="472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476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400" y="381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3363AF19-B351-4A3E-994C-287FFC359EC3-L0-001.jpeg"/>
          <p:cNvPicPr/>
          <p:nvPr/>
        </p:nvPicPr>
        <p:blipFill>
          <a:blip r:embed="rId3">
            <a:alphaModFix amt="29000"/>
            <a:extLst/>
          </a:blip>
          <a:stretch>
            <a:fillRect/>
          </a:stretch>
        </p:blipFill>
        <p:spPr>
          <a:xfrm>
            <a:off x="15874" y="243760"/>
            <a:ext cx="9112244" cy="6074828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Shape 478"/>
          <p:cNvSpPr/>
          <p:nvPr/>
        </p:nvSpPr>
        <p:spPr>
          <a:xfrm>
            <a:off x="5073650" y="6389687"/>
            <a:ext cx="35984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The Philippine National Red Cross</a:t>
            </a:r>
          </a:p>
        </p:txBody>
      </p:sp>
      <p:grpSp>
        <p:nvGrpSpPr>
          <p:cNvPr id="482" name="Group 482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479" name="Shape 479"/>
            <p:cNvSpPr/>
            <p:nvPr/>
          </p:nvSpPr>
          <p:spPr>
            <a:xfrm>
              <a:off x="-1" y="0"/>
              <a:ext cx="9144002" cy="9906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-1" y="6324600"/>
              <a:ext cx="9144002" cy="5334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394221" y="217859"/>
              <a:ext cx="2497635" cy="554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17960" dir="2700000" rotWithShape="0">
                <a:srgbClr val="FFFFFF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000">
                  <a:solidFill>
                    <a:srgbClr val="FFFFFF"/>
                  </a:solidFill>
                </a:rPr>
                <a:t>Orientation</a:t>
              </a:r>
            </a:p>
          </p:txBody>
        </p:sp>
      </p:grpSp>
      <p:sp>
        <p:nvSpPr>
          <p:cNvPr id="483" name="Shape 483"/>
          <p:cNvSpPr/>
          <p:nvPr/>
        </p:nvSpPr>
        <p:spPr>
          <a:xfrm>
            <a:off x="451543" y="2044239"/>
            <a:ext cx="7892655" cy="354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>
                <a:solidFill>
                  <a:srgbClr val="0D022C"/>
                </a:solidFill>
              </a:rPr>
              <a:t>After a series of lectures, the new recruits are expected to know the:</a:t>
            </a:r>
          </a:p>
          <a:p>
            <a:pPr lvl="0"/>
            <a:endParaRPr sz="2400">
              <a:solidFill>
                <a:srgbClr val="0D022C"/>
              </a:solidFill>
            </a:endParaRPr>
          </a:p>
          <a:p>
            <a:pPr lvl="0"/>
            <a:r>
              <a:rPr sz="2300">
                <a:solidFill>
                  <a:srgbClr val="0D022C"/>
                </a:solidFill>
              </a:rPr>
              <a:t>+ History and principles of the Movement</a:t>
            </a:r>
          </a:p>
          <a:p>
            <a:pPr lvl="0"/>
            <a:endParaRPr sz="2300">
              <a:solidFill>
                <a:srgbClr val="0D022C"/>
              </a:solidFill>
            </a:endParaRPr>
          </a:p>
          <a:p>
            <a:pPr lvl="0"/>
            <a:r>
              <a:rPr sz="2300">
                <a:solidFill>
                  <a:srgbClr val="0D022C"/>
                </a:solidFill>
              </a:rPr>
              <a:t>+ PRC vision, mission, goals and core values</a:t>
            </a:r>
          </a:p>
          <a:p>
            <a:pPr lvl="0"/>
            <a:endParaRPr sz="2300">
              <a:solidFill>
                <a:srgbClr val="0D022C"/>
              </a:solidFill>
            </a:endParaRPr>
          </a:p>
          <a:p>
            <a:pPr lvl="0"/>
            <a:r>
              <a:rPr sz="2300">
                <a:solidFill>
                  <a:srgbClr val="0D022C"/>
                </a:solidFill>
              </a:rPr>
              <a:t>+ Services of the PRC</a:t>
            </a:r>
          </a:p>
          <a:p>
            <a:pPr lvl="0"/>
            <a:endParaRPr sz="2300">
              <a:solidFill>
                <a:srgbClr val="0D022C"/>
              </a:solidFill>
            </a:endParaRPr>
          </a:p>
          <a:p>
            <a:pPr lvl="0"/>
            <a:r>
              <a:rPr sz="2300">
                <a:solidFill>
                  <a:srgbClr val="0D022C"/>
                </a:solidFill>
              </a:rPr>
              <a:t>+ Roles and responsibilities of volunteers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487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400" y="381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Shape 488"/>
          <p:cNvSpPr/>
          <p:nvPr/>
        </p:nvSpPr>
        <p:spPr>
          <a:xfrm>
            <a:off x="5073650" y="6389687"/>
            <a:ext cx="35984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The Philippine National Red Cross</a:t>
            </a:r>
          </a:p>
        </p:txBody>
      </p:sp>
      <p:grpSp>
        <p:nvGrpSpPr>
          <p:cNvPr id="492" name="Group 492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489" name="Shape 489"/>
            <p:cNvSpPr/>
            <p:nvPr/>
          </p:nvSpPr>
          <p:spPr>
            <a:xfrm>
              <a:off x="-1" y="0"/>
              <a:ext cx="9144002" cy="9906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-1" y="6324600"/>
              <a:ext cx="9144002" cy="5334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304800" y="168275"/>
              <a:ext cx="1829148" cy="554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17960" dir="2700000" rotWithShape="0">
                <a:srgbClr val="FFFFFF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000">
                  <a:solidFill>
                    <a:srgbClr val="FFFFFF"/>
                  </a:solidFill>
                </a:rPr>
                <a:t>Training</a:t>
              </a:r>
            </a:p>
          </p:txBody>
        </p:sp>
      </p:grpSp>
      <p:sp>
        <p:nvSpPr>
          <p:cNvPr id="493" name="Shape 493"/>
          <p:cNvSpPr/>
          <p:nvPr/>
        </p:nvSpPr>
        <p:spPr>
          <a:xfrm>
            <a:off x="562055" y="1374774"/>
            <a:ext cx="4695745" cy="419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300"/>
              <a:t>+ Basic First Aid and Life Support</a:t>
            </a:r>
          </a:p>
          <a:p>
            <a:pPr lvl="0"/>
            <a:endParaRPr sz="2300"/>
          </a:p>
          <a:p>
            <a:pPr lvl="0"/>
            <a:r>
              <a:rPr sz="2300"/>
              <a:t>+ Roles and responsibilities</a:t>
            </a:r>
          </a:p>
          <a:p>
            <a:pPr lvl="0"/>
            <a:endParaRPr sz="2300"/>
          </a:p>
          <a:p>
            <a:pPr lvl="0"/>
            <a:r>
              <a:rPr sz="2300"/>
              <a:t>+ Preparedness, prevention and </a:t>
            </a:r>
          </a:p>
          <a:p>
            <a:pPr lvl="0"/>
            <a:r>
              <a:rPr sz="2300"/>
              <a:t>   mitigation </a:t>
            </a:r>
          </a:p>
          <a:p>
            <a:pPr lvl="0"/>
            <a:endParaRPr sz="2300"/>
          </a:p>
          <a:p>
            <a:pPr lvl="0"/>
            <a:r>
              <a:rPr sz="2300"/>
              <a:t>+ Disaster Management course</a:t>
            </a:r>
          </a:p>
          <a:p>
            <a:pPr lvl="0"/>
            <a:endParaRPr sz="2300"/>
          </a:p>
          <a:p>
            <a:pPr lvl="0"/>
            <a:r>
              <a:rPr sz="2300"/>
              <a:t>+ Data gathering and assessment</a:t>
            </a:r>
          </a:p>
          <a:p>
            <a:pPr lvl="0"/>
            <a:endParaRPr sz="2300"/>
          </a:p>
          <a:p>
            <a:pPr lvl="0"/>
            <a:r>
              <a:rPr sz="2300"/>
              <a:t>+ Counter-disaster planning</a:t>
            </a:r>
          </a:p>
        </p:txBody>
      </p:sp>
      <p:pic>
        <p:nvPicPr>
          <p:cNvPr id="494" name="mollie 335.jpg" descr="mollie 335"/>
          <p:cNvPicPr/>
          <p:nvPr/>
        </p:nvPicPr>
        <p:blipFill>
          <a:blip r:embed="rId3">
            <a:extLst/>
          </a:blip>
          <a:srcRect r="20634"/>
          <a:stretch>
            <a:fillRect/>
          </a:stretch>
        </p:blipFill>
        <p:spPr>
          <a:xfrm>
            <a:off x="5408648" y="1034057"/>
            <a:ext cx="3720817" cy="5209144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1" animBg="1" advAuto="0"/>
      <p:bldP spid="494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23</a:t>
            </a:fld>
            <a:endParaRPr sz="1400"/>
          </a:p>
        </p:txBody>
      </p:sp>
      <p:pic>
        <p:nvPicPr>
          <p:cNvPr id="497" name="8D82F956-BCE1-4F4C-AE91-9C285D5E5D64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058" y="935037"/>
            <a:ext cx="9180116" cy="4987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7" name="Shape 17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18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400" y="381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5073650" y="6389687"/>
            <a:ext cx="35984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The Philippine National Red Cross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1" y="0"/>
            <a:ext cx="9144002" cy="6937733"/>
            <a:chOff x="0" y="0"/>
            <a:chExt cx="9144000" cy="6937732"/>
          </a:xfrm>
        </p:grpSpPr>
        <p:sp>
          <p:nvSpPr>
            <p:cNvPr id="20" name="Shape 20"/>
            <p:cNvSpPr/>
            <p:nvPr/>
          </p:nvSpPr>
          <p:spPr>
            <a:xfrm>
              <a:off x="-1" y="0"/>
              <a:ext cx="9144002" cy="9906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-1" y="6324600"/>
              <a:ext cx="9144002" cy="533400"/>
            </a:xfrm>
            <a:prstGeom prst="rect">
              <a:avLst/>
            </a:prstGeom>
            <a:solidFill>
              <a:srgbClr val="EA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5073650" y="6389687"/>
              <a:ext cx="849472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pic>
          <p:nvPicPr>
            <p:cNvPr id="23" name="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153399" y="38100"/>
              <a:ext cx="914401" cy="9144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Shape 24"/>
            <p:cNvSpPr/>
            <p:nvPr/>
          </p:nvSpPr>
          <p:spPr>
            <a:xfrm>
              <a:off x="304800" y="168275"/>
              <a:ext cx="8413003" cy="687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17960" dir="2700000" rotWithShape="0">
                <a:srgbClr val="FFFFFF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000">
                  <a:solidFill>
                    <a:srgbClr val="FFFFFF"/>
                  </a:solidFill>
                </a:rPr>
                <a:t>Red Cross 143 Program Goal </a:t>
              </a:r>
            </a:p>
          </p:txBody>
        </p:sp>
      </p:grpSp>
      <p:sp>
        <p:nvSpPr>
          <p:cNvPr id="26" name="Shape 26"/>
          <p:cNvSpPr/>
          <p:nvPr/>
        </p:nvSpPr>
        <p:spPr>
          <a:xfrm>
            <a:off x="204034" y="1041330"/>
            <a:ext cx="8151816" cy="165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5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To promote a culture of self-help in communities by developing a formidable network of Red Cross volunteers who will respond rapidly and efficiently       in emergencies and disasters. </a:t>
            </a:r>
          </a:p>
        </p:txBody>
      </p:sp>
      <p:pic>
        <p:nvPicPr>
          <p:cNvPr id="27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686238"/>
            <a:ext cx="5252601" cy="3478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2266" y="2659086"/>
            <a:ext cx="3525454" cy="3532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415" y="791327"/>
            <a:ext cx="9170830" cy="608973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35" name="Shape 35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36" name="Shape 36"/>
          <p:cNvSpPr/>
          <p:nvPr/>
        </p:nvSpPr>
        <p:spPr>
          <a:xfrm>
            <a:off x="620306" y="186940"/>
            <a:ext cx="7467824" cy="616720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Advantages of Red Cross 143</a:t>
            </a:r>
          </a:p>
        </p:txBody>
      </p:sp>
      <p:sp>
        <p:nvSpPr>
          <p:cNvPr id="37" name="Shape 37"/>
          <p:cNvSpPr/>
          <p:nvPr/>
        </p:nvSpPr>
        <p:spPr>
          <a:xfrm>
            <a:off x="81681" y="2412009"/>
            <a:ext cx="7774773" cy="35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ts val="400"/>
              </a:spcBef>
            </a:pPr>
            <a:r>
              <a:rPr sz="2700">
                <a:solidFill>
                  <a:srgbClr val="FFFFFF"/>
                </a:solidFill>
              </a:rPr>
              <a:t> </a:t>
            </a:r>
          </a:p>
          <a:p>
            <a:pPr marL="514350" lvl="0" indent="-514350">
              <a:lnSpc>
                <a:spcPct val="80000"/>
              </a:lnSpc>
              <a:spcBef>
                <a:spcPts val="600"/>
              </a:spcBef>
              <a:buSzPct val="100000"/>
              <a:buChar char="•"/>
            </a:pPr>
            <a:r>
              <a:rPr sz="2700">
                <a:solidFill>
                  <a:srgbClr val="FFFFFF"/>
                </a:solidFill>
              </a:rPr>
              <a:t>Risk and damage reduction</a:t>
            </a:r>
          </a:p>
          <a:p>
            <a:pPr marL="514350" lvl="0" indent="-514350">
              <a:lnSpc>
                <a:spcPct val="80000"/>
              </a:lnSpc>
              <a:spcBef>
                <a:spcPts val="600"/>
              </a:spcBef>
              <a:buSzPct val="100000"/>
              <a:buChar char="•"/>
            </a:pPr>
            <a:r>
              <a:rPr sz="2700">
                <a:solidFill>
                  <a:srgbClr val="FFFFFF"/>
                </a:solidFill>
              </a:rPr>
              <a:t>Coordinated quick on-site response and assistance</a:t>
            </a:r>
          </a:p>
          <a:p>
            <a:pPr marL="514350" lvl="0" indent="-514350">
              <a:lnSpc>
                <a:spcPct val="80000"/>
              </a:lnSpc>
              <a:spcBef>
                <a:spcPts val="600"/>
              </a:spcBef>
              <a:buSzPct val="100000"/>
              <a:buChar char="•"/>
            </a:pPr>
            <a:r>
              <a:rPr sz="2700">
                <a:solidFill>
                  <a:srgbClr val="FFFFFF"/>
                </a:solidFill>
              </a:rPr>
              <a:t>Continuous blood supply</a:t>
            </a:r>
          </a:p>
          <a:p>
            <a:pPr marL="514350" lvl="0" indent="-514350">
              <a:lnSpc>
                <a:spcPct val="80000"/>
              </a:lnSpc>
              <a:spcBef>
                <a:spcPts val="600"/>
              </a:spcBef>
              <a:buSzPct val="100000"/>
              <a:buChar char="•"/>
            </a:pPr>
            <a:r>
              <a:rPr sz="2700">
                <a:solidFill>
                  <a:srgbClr val="FFFFFF"/>
                </a:solidFill>
              </a:rPr>
              <a:t>Even in a massive disaster, 143 volunteers can still assist and manage</a:t>
            </a:r>
          </a:p>
          <a:p>
            <a:pPr marL="514350" lvl="0" indent="-514350">
              <a:lnSpc>
                <a:spcPct val="80000"/>
              </a:lnSpc>
              <a:spcBef>
                <a:spcPts val="600"/>
              </a:spcBef>
              <a:buSzPct val="100000"/>
              <a:buChar char="•"/>
            </a:pPr>
            <a:r>
              <a:rPr sz="2700">
                <a:solidFill>
                  <a:srgbClr val="FFFFFF"/>
                </a:solidFill>
              </a:rPr>
              <a:t>Facility of tracing and family visits</a:t>
            </a:r>
          </a:p>
          <a:p>
            <a:pPr marL="514350" lvl="0" indent="-514350">
              <a:lnSpc>
                <a:spcPct val="80000"/>
              </a:lnSpc>
              <a:spcBef>
                <a:spcPts val="600"/>
              </a:spcBef>
              <a:buSzPct val="100000"/>
              <a:buChar char="•"/>
            </a:pPr>
            <a:r>
              <a:rPr sz="2700">
                <a:solidFill>
                  <a:srgbClr val="FFFFFF"/>
                </a:solidFill>
              </a:rPr>
              <a:t>Development of more resilient communities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0" name="Shape 40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1" name="Shape 41"/>
          <p:cNvSpPr/>
          <p:nvPr/>
        </p:nvSpPr>
        <p:spPr>
          <a:xfrm>
            <a:off x="304800" y="168274"/>
            <a:ext cx="5635080" cy="616720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Tasks of 44 Volunteers</a:t>
            </a:r>
          </a:p>
        </p:txBody>
      </p:sp>
      <p:sp>
        <p:nvSpPr>
          <p:cNvPr id="42" name="Shape 42"/>
          <p:cNvSpPr/>
          <p:nvPr/>
        </p:nvSpPr>
        <p:spPr>
          <a:xfrm>
            <a:off x="477232" y="1613774"/>
            <a:ext cx="8310354" cy="2970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6750" lvl="0" indent="-666750">
              <a:spcBef>
                <a:spcPts val="900"/>
              </a:spcBef>
              <a:buSzPct val="100000"/>
              <a:buChar char="•"/>
            </a:pPr>
            <a:r>
              <a:rPr sz="3500"/>
              <a:t>Disaster Preparedness and Response</a:t>
            </a:r>
          </a:p>
          <a:p>
            <a:pPr marL="666750" lvl="0" indent="-666750">
              <a:spcBef>
                <a:spcPts val="400"/>
              </a:spcBef>
              <a:buSzPct val="100000"/>
              <a:buChar char="•"/>
            </a:pPr>
            <a:endParaRPr sz="3500"/>
          </a:p>
          <a:p>
            <a:pPr marL="666750" lvl="0" indent="-666750">
              <a:spcBef>
                <a:spcPts val="900"/>
              </a:spcBef>
              <a:buSzPct val="100000"/>
              <a:buChar char="•"/>
            </a:pPr>
            <a:r>
              <a:rPr sz="3500"/>
              <a:t>Health and Welfare </a:t>
            </a:r>
          </a:p>
          <a:p>
            <a:pPr marL="666750" lvl="0" indent="-666750">
              <a:spcBef>
                <a:spcPts val="400"/>
              </a:spcBef>
              <a:buSzPct val="100000"/>
              <a:buChar char="•"/>
            </a:pPr>
            <a:endParaRPr sz="3500"/>
          </a:p>
          <a:p>
            <a:pPr marL="666750" lvl="0" indent="-666750">
              <a:spcBef>
                <a:spcPts val="900"/>
              </a:spcBef>
              <a:buSzPct val="100000"/>
              <a:buChar char="•"/>
            </a:pPr>
            <a:r>
              <a:rPr sz="3500"/>
              <a:t>Walking Blood Bank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5" name="Shape 45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6" name="Shape 46"/>
          <p:cNvSpPr/>
          <p:nvPr/>
        </p:nvSpPr>
        <p:spPr>
          <a:xfrm>
            <a:off x="304800" y="168274"/>
            <a:ext cx="6503839" cy="616720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Red Cross 143 Objectives</a:t>
            </a:r>
          </a:p>
        </p:txBody>
      </p:sp>
      <p:sp>
        <p:nvSpPr>
          <p:cNvPr id="47" name="Shape 47"/>
          <p:cNvSpPr/>
          <p:nvPr/>
        </p:nvSpPr>
        <p:spPr>
          <a:xfrm>
            <a:off x="381000" y="1219199"/>
            <a:ext cx="8305800" cy="4618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ts val="700"/>
              </a:spcBef>
            </a:pPr>
            <a:r>
              <a:rPr sz="3200"/>
              <a:t>1 leader </a:t>
            </a:r>
            <a:r>
              <a:rPr sz="3200">
                <a:solidFill>
                  <a:srgbClr val="E32313"/>
                </a:solidFill>
              </a:rPr>
              <a:t>+</a:t>
            </a:r>
            <a:r>
              <a:rPr sz="3200"/>
              <a:t> 43 members</a:t>
            </a:r>
          </a:p>
          <a:p>
            <a:pPr marL="342900" lvl="0" indent="-342900" algn="ctr">
              <a:lnSpc>
                <a:spcPct val="90000"/>
              </a:lnSpc>
              <a:spcBef>
                <a:spcPts val="700"/>
              </a:spcBef>
            </a:pPr>
            <a:r>
              <a:rPr sz="3200"/>
              <a:t>in every barangay</a:t>
            </a:r>
            <a:endParaRPr sz="2400"/>
          </a:p>
          <a:p>
            <a:pPr marL="342900" lvl="0" indent="-342900" algn="ctr">
              <a:lnSpc>
                <a:spcPct val="90000"/>
              </a:lnSpc>
              <a:spcBef>
                <a:spcPts val="400"/>
              </a:spcBef>
            </a:pPr>
            <a:endParaRPr sz="2400"/>
          </a:p>
          <a:p>
            <a:pPr marL="342900" lvl="0" indent="-342900" algn="ctr">
              <a:lnSpc>
                <a:spcPct val="90000"/>
              </a:lnSpc>
              <a:spcBef>
                <a:spcPts val="700"/>
              </a:spcBef>
            </a:pPr>
            <a:r>
              <a:rPr sz="3200"/>
              <a:t>Creates 44 on-site take charge volunteers </a:t>
            </a:r>
          </a:p>
          <a:p>
            <a:pPr marL="342900" lvl="0" indent="-342900" algn="ctr">
              <a:lnSpc>
                <a:spcPct val="90000"/>
              </a:lnSpc>
              <a:spcBef>
                <a:spcPts val="500"/>
              </a:spcBef>
            </a:pPr>
            <a:r>
              <a:rPr sz="2400"/>
              <a:t> </a:t>
            </a:r>
            <a:endParaRPr sz="2800"/>
          </a:p>
          <a:p>
            <a:pPr marL="533400" lvl="0" indent="-533400">
              <a:lnSpc>
                <a:spcPct val="90000"/>
              </a:lnSpc>
              <a:spcBef>
                <a:spcPts val="600"/>
              </a:spcBef>
              <a:buSzPct val="100000"/>
              <a:buChar char="•"/>
            </a:pPr>
            <a:r>
              <a:rPr sz="2800"/>
              <a:t>First to Prepare</a:t>
            </a:r>
          </a:p>
          <a:p>
            <a:pPr marL="533400" lvl="0" indent="-533400">
              <a:lnSpc>
                <a:spcPct val="90000"/>
              </a:lnSpc>
              <a:spcBef>
                <a:spcPts val="600"/>
              </a:spcBef>
              <a:buSzPct val="100000"/>
              <a:buChar char="•"/>
            </a:pPr>
            <a:r>
              <a:rPr sz="2800"/>
              <a:t>First to Know		</a:t>
            </a:r>
          </a:p>
          <a:p>
            <a:pPr marL="533400" lvl="0" indent="-533400">
              <a:lnSpc>
                <a:spcPct val="90000"/>
              </a:lnSpc>
              <a:spcBef>
                <a:spcPts val="600"/>
              </a:spcBef>
              <a:buSzPct val="100000"/>
              <a:buChar char="•"/>
            </a:pPr>
            <a:r>
              <a:rPr sz="2800"/>
              <a:t>First to Report 	</a:t>
            </a:r>
          </a:p>
          <a:p>
            <a:pPr marL="533400" lvl="0" indent="-533400">
              <a:lnSpc>
                <a:spcPct val="90000"/>
              </a:lnSpc>
              <a:spcBef>
                <a:spcPts val="600"/>
              </a:spcBef>
              <a:buSzPct val="100000"/>
              <a:buChar char="•"/>
            </a:pPr>
            <a:r>
              <a:rPr sz="2800"/>
              <a:t>First to Respond 	</a:t>
            </a:r>
          </a:p>
          <a:p>
            <a:pPr marL="533400" lvl="0" indent="-533400">
              <a:lnSpc>
                <a:spcPct val="90000"/>
              </a:lnSpc>
              <a:spcBef>
                <a:spcPts val="600"/>
              </a:spcBef>
              <a:buSzPct val="100000"/>
              <a:buChar char="•"/>
            </a:pPr>
            <a:r>
              <a:rPr sz="2800"/>
              <a:t>First to provide relief, recovery and rehabilitate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50" name="Shape 50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pic>
        <p:nvPicPr>
          <p:cNvPr id="51" name="F0827354-B86C-4E70-A439-F1AB0DAA0FE3-L0-001.jpeg"/>
          <p:cNvPicPr/>
          <p:nvPr/>
        </p:nvPicPr>
        <p:blipFill>
          <a:blip r:embed="rId2">
            <a:alphaModFix amt="42000"/>
            <a:extLst/>
          </a:blip>
          <a:stretch>
            <a:fillRect/>
          </a:stretch>
        </p:blipFill>
        <p:spPr>
          <a:xfrm>
            <a:off x="-2779" y="3179744"/>
            <a:ext cx="9149506" cy="3118856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2" name="Shape 52"/>
          <p:cNvSpPr/>
          <p:nvPr/>
        </p:nvSpPr>
        <p:spPr>
          <a:xfrm>
            <a:off x="150812" y="238125"/>
            <a:ext cx="7309446" cy="481174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Disaster Preparedness and Response</a:t>
            </a:r>
          </a:p>
        </p:txBody>
      </p:sp>
      <p:sp>
        <p:nvSpPr>
          <p:cNvPr id="53" name="Shape 53"/>
          <p:cNvSpPr/>
          <p:nvPr/>
        </p:nvSpPr>
        <p:spPr>
          <a:xfrm>
            <a:off x="604938" y="1127604"/>
            <a:ext cx="6176555" cy="405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lvl="0" indent="-533400">
              <a:spcBef>
                <a:spcPts val="800"/>
              </a:spcBef>
              <a:buSzPct val="100000"/>
              <a:buChar char="•"/>
            </a:pPr>
            <a:r>
              <a:rPr sz="2800"/>
              <a:t>Hazard Mapping </a:t>
            </a:r>
          </a:p>
          <a:p>
            <a:pPr marL="533400" lvl="0" indent="-533400">
              <a:spcBef>
                <a:spcPts val="800"/>
              </a:spcBef>
              <a:buSzPct val="100000"/>
              <a:buChar char="•"/>
            </a:pPr>
            <a:r>
              <a:rPr sz="2800"/>
              <a:t>Risk Reduction </a:t>
            </a:r>
          </a:p>
          <a:p>
            <a:pPr marL="533400" lvl="0" indent="-533400">
              <a:spcBef>
                <a:spcPts val="800"/>
              </a:spcBef>
              <a:buSzPct val="100000"/>
              <a:buChar char="•"/>
            </a:pPr>
            <a:r>
              <a:rPr sz="2800"/>
              <a:t>Early Warning</a:t>
            </a:r>
          </a:p>
          <a:p>
            <a:pPr marL="533400" lvl="0" indent="-533400">
              <a:spcBef>
                <a:spcPts val="800"/>
              </a:spcBef>
              <a:buSzPct val="100000"/>
              <a:buChar char="•"/>
            </a:pPr>
            <a:r>
              <a:rPr sz="2800"/>
              <a:t>Evacuation Management</a:t>
            </a:r>
          </a:p>
          <a:p>
            <a:pPr marL="533400" lvl="0" indent="-533400">
              <a:spcBef>
                <a:spcPts val="800"/>
              </a:spcBef>
              <a:buSzPct val="100000"/>
              <a:buChar char="•"/>
            </a:pPr>
            <a:r>
              <a:rPr sz="2800"/>
              <a:t>First Aid and Rescue</a:t>
            </a:r>
          </a:p>
          <a:p>
            <a:pPr marL="533400" lvl="0" indent="-533400">
              <a:spcBef>
                <a:spcPts val="800"/>
              </a:spcBef>
              <a:buSzPct val="100000"/>
              <a:buChar char="•"/>
            </a:pPr>
            <a:r>
              <a:rPr sz="2800"/>
              <a:t>Relief Distribution</a:t>
            </a:r>
          </a:p>
          <a:p>
            <a:pPr marL="533400" lvl="0" indent="-533400">
              <a:spcBef>
                <a:spcPts val="800"/>
              </a:spcBef>
              <a:buSzPct val="100000"/>
              <a:buChar char="•"/>
            </a:pPr>
            <a:r>
              <a:rPr sz="2800"/>
              <a:t>Rehabilitation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DSC_1887.jpg" descr="DSC_188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969" y="21127"/>
            <a:ext cx="8054970" cy="681574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57" name="Shape 57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04800" y="168274"/>
            <a:ext cx="6245176" cy="616720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Disaster Response Team</a:t>
            </a:r>
          </a:p>
        </p:txBody>
      </p:sp>
      <p:sp>
        <p:nvSpPr>
          <p:cNvPr id="59" name="Shape 59"/>
          <p:cNvSpPr/>
          <p:nvPr/>
        </p:nvSpPr>
        <p:spPr>
          <a:xfrm>
            <a:off x="1313078" y="3317262"/>
            <a:ext cx="7975940" cy="2836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700">
                <a:solidFill>
                  <a:srgbClr val="FFFFFF"/>
                </a:solidFill>
              </a:rPr>
              <a:t>Relief Distribution</a:t>
            </a:r>
          </a:p>
          <a:p>
            <a:pPr lvl="0"/>
            <a:endParaRPr sz="2700">
              <a:solidFill>
                <a:srgbClr val="FFFFFF"/>
              </a:solidFill>
            </a:endParaRPr>
          </a:p>
          <a:p>
            <a:pPr lvl="0"/>
            <a:r>
              <a:rPr sz="2700">
                <a:solidFill>
                  <a:srgbClr val="FFFFFF"/>
                </a:solidFill>
              </a:rPr>
              <a:t>First aid / Basic Life Support</a:t>
            </a:r>
          </a:p>
          <a:p>
            <a:pPr lvl="0"/>
            <a:endParaRPr sz="2700">
              <a:solidFill>
                <a:srgbClr val="FFFFFF"/>
              </a:solidFill>
            </a:endParaRPr>
          </a:p>
          <a:p>
            <a:pPr lvl="0"/>
            <a:r>
              <a:rPr sz="2700">
                <a:solidFill>
                  <a:srgbClr val="FFFFFF"/>
                </a:solidFill>
              </a:rPr>
              <a:t>Camp / Shelter Management</a:t>
            </a:r>
          </a:p>
          <a:p>
            <a:pPr lvl="0"/>
            <a:endParaRPr sz="2700">
              <a:solidFill>
                <a:srgbClr val="FFFFFF"/>
              </a:solidFill>
            </a:endParaRPr>
          </a:p>
          <a:p>
            <a:pPr lvl="0"/>
            <a:r>
              <a:rPr sz="2700">
                <a:solidFill>
                  <a:srgbClr val="FFFFFF"/>
                </a:solidFill>
              </a:rPr>
              <a:t>Evacuation and evacuation center management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2" animBg="1" advAuto="0"/>
      <p:bldP spid="59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-1" y="0"/>
            <a:ext cx="9144002" cy="9906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62" name="Shape 62"/>
          <p:cNvSpPr/>
          <p:nvPr/>
        </p:nvSpPr>
        <p:spPr>
          <a:xfrm>
            <a:off x="-1" y="6324600"/>
            <a:ext cx="9144002" cy="533400"/>
          </a:xfrm>
          <a:prstGeom prst="rect">
            <a:avLst/>
          </a:prstGeom>
          <a:solidFill>
            <a:srgbClr val="EA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04800" y="168274"/>
            <a:ext cx="4785966" cy="616720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Health and Welfare</a:t>
            </a:r>
          </a:p>
        </p:txBody>
      </p:sp>
      <p:pic>
        <p:nvPicPr>
          <p:cNvPr id="64" name="mollie 630.jpg" descr="mollie 63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3306140"/>
            <a:ext cx="3585274" cy="29150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809999" y="1828800"/>
            <a:ext cx="4752109" cy="374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647700" lvl="0" indent="-647700">
              <a:spcBef>
                <a:spcPts val="800"/>
              </a:spcBef>
              <a:buSzPct val="100000"/>
              <a:buChar char="•"/>
            </a:pPr>
            <a:r>
              <a:rPr sz="3400" dirty="0"/>
              <a:t>Camp Management </a:t>
            </a:r>
          </a:p>
          <a:p>
            <a:pPr marL="647700" lvl="0" indent="-647700">
              <a:spcBef>
                <a:spcPts val="800"/>
              </a:spcBef>
              <a:buSzPct val="100000"/>
              <a:buChar char="•"/>
            </a:pPr>
            <a:r>
              <a:rPr sz="3400" dirty="0"/>
              <a:t>Stress Debriefing</a:t>
            </a:r>
          </a:p>
          <a:p>
            <a:pPr marL="647700" lvl="0" indent="-647700">
              <a:spcBef>
                <a:spcPts val="800"/>
              </a:spcBef>
              <a:buSzPct val="100000"/>
              <a:buChar char="•"/>
            </a:pPr>
            <a:r>
              <a:rPr sz="3400" dirty="0"/>
              <a:t>Disease Prevention </a:t>
            </a:r>
          </a:p>
          <a:p>
            <a:pPr marL="647700" lvl="0" indent="-647700">
              <a:spcBef>
                <a:spcPts val="800"/>
              </a:spcBef>
              <a:buSzPct val="100000"/>
              <a:buChar char="•"/>
            </a:pPr>
            <a:r>
              <a:rPr sz="3400" dirty="0"/>
              <a:t>Isolation of Patient</a:t>
            </a:r>
          </a:p>
          <a:p>
            <a:pPr marL="647700" lvl="0" indent="-647700">
              <a:spcBef>
                <a:spcPts val="800"/>
              </a:spcBef>
              <a:buSzPct val="100000"/>
              <a:buChar char="•"/>
            </a:pPr>
            <a:r>
              <a:rPr sz="3400" dirty="0"/>
              <a:t>Hygiene Promotion</a:t>
            </a:r>
          </a:p>
          <a:p>
            <a:pPr marL="647700" lvl="0" indent="-647700">
              <a:spcBef>
                <a:spcPts val="800"/>
              </a:spcBef>
              <a:buSzPct val="100000"/>
              <a:buChar char="•"/>
            </a:pPr>
            <a:r>
              <a:rPr sz="3400" dirty="0"/>
              <a:t>Family Support</a:t>
            </a:r>
          </a:p>
        </p:txBody>
      </p:sp>
      <p:pic>
        <p:nvPicPr>
          <p:cNvPr id="66" name="70EBAFE7-5E80-4F39-AFAD-3075FD0D4B48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22" y="1267752"/>
            <a:ext cx="3591229" cy="1934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On-screen Show (4:3)</PresentationFormat>
  <Paragraphs>223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PC-1</dc:creator>
  <cp:lastModifiedBy>Lumb, Miriam C.</cp:lastModifiedBy>
  <cp:revision>1</cp:revision>
  <dcterms:modified xsi:type="dcterms:W3CDTF">2015-10-06T21:56:35Z</dcterms:modified>
</cp:coreProperties>
</file>